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4"/>
  </p:notesMasterIdLst>
  <p:sldIdLst>
    <p:sldId id="256" r:id="rId2"/>
    <p:sldId id="259" r:id="rId3"/>
    <p:sldId id="258" r:id="rId4"/>
    <p:sldId id="290" r:id="rId5"/>
    <p:sldId id="263" r:id="rId6"/>
    <p:sldId id="280" r:id="rId7"/>
    <p:sldId id="291" r:id="rId8"/>
    <p:sldId id="284" r:id="rId9"/>
    <p:sldId id="299" r:id="rId10"/>
    <p:sldId id="264" r:id="rId11"/>
    <p:sldId id="300" r:id="rId12"/>
    <p:sldId id="287" r:id="rId13"/>
    <p:sldId id="292" r:id="rId14"/>
    <p:sldId id="293" r:id="rId15"/>
    <p:sldId id="268" r:id="rId16"/>
    <p:sldId id="301" r:id="rId17"/>
    <p:sldId id="302" r:id="rId18"/>
    <p:sldId id="303" r:id="rId19"/>
    <p:sldId id="305" r:id="rId20"/>
    <p:sldId id="306" r:id="rId21"/>
    <p:sldId id="307" r:id="rId22"/>
    <p:sldId id="277" r:id="rId23"/>
  </p:sldIdLst>
  <p:sldSz cx="12192000" cy="6858000"/>
  <p:notesSz cx="6858000" cy="9144000"/>
  <p:embeddedFontLst>
    <p:embeddedFont>
      <p:font typeface="宋体" panose="02010600030101010101" pitchFamily="2" charset="-122"/>
      <p:regular r:id="rId25"/>
    </p:embeddedFont>
    <p:embeddedFont>
      <p:font typeface="方正喵呜体" panose="020B0600070205080204" charset="-122"/>
      <p:regular r:id="rId26"/>
    </p:embeddedFont>
    <p:embeddedFont>
      <p:font typeface="【嵐】皎月体" panose="020B0604000101010104" pitchFamily="34" charset="-122"/>
      <p:regular r:id="rId27"/>
      <p:bold r:id="rId28"/>
      <p:italic r:id="rId29"/>
      <p:boldItalic r:id="rId30"/>
    </p:embeddedFont>
    <p:embeddedFont>
      <p:font typeface="Aharoni" panose="02010803020104030203" pitchFamily="2" charset="-79"/>
      <p:bold r:id="rId31"/>
    </p:embeddedFont>
    <p:embeddedFont>
      <p:font typeface="Algerian" panose="04020705040A02060702" pitchFamily="82" charset="0"/>
      <p:regular r:id="rId32"/>
    </p:embeddedFont>
    <p:embeddedFont>
      <p:font typeface="Broadway" panose="04040905080B02020502" pitchFamily="82" charset="0"/>
      <p:regular r:id="rId33"/>
    </p:embeddedFont>
    <p:embeddedFont>
      <p:font typeface="Calibri" panose="020F0502020204030204" pitchFamily="34" charset="0"/>
      <p:regular r:id="rId34"/>
      <p:bold r:id="rId35"/>
      <p:italic r:id="rId36"/>
      <p:boldItalic r:id="rId37"/>
    </p:embeddedFont>
    <p:embeddedFont>
      <p:font typeface="Calibri Light" panose="020F0302020204030204" pitchFamily="34" charset="0"/>
      <p:regular r:id="rId38"/>
      <p:italic r:id="rId39"/>
    </p:embeddedFont>
    <p:embeddedFont>
      <p:font typeface="FZFenSTXS-R-GB" panose="02000000000000000000" pitchFamily="2" charset="-122"/>
      <p:regular r:id="rId40"/>
    </p:embeddedFont>
    <p:embeddedFont>
      <p:font typeface="Microsoft YaHei" panose="020B0503020204020204" pitchFamily="34" charset="-122"/>
      <p:regular r:id="rId41"/>
      <p:bold r:id="rId42"/>
    </p:embeddedFont>
    <p:embeddedFont>
      <p:font typeface="STHupo" panose="02010800040101010101" pitchFamily="2" charset="-122"/>
      <p:regular r:id="rId43"/>
    </p:embeddedFont>
    <p:embeddedFont>
      <p:font typeface="游明朝" panose="02020400000000000000" pitchFamily="18" charset="-128"/>
      <p:regular r:id="rId44"/>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3F3BB353-0B39-4A4F-8A73-92307A5EC5EC}">
          <p14:sldIdLst>
            <p14:sldId id="256"/>
            <p14:sldId id="259"/>
            <p14:sldId id="258"/>
            <p14:sldId id="290"/>
          </p14:sldIdLst>
        </p14:section>
        <p14:section name="正文" id="{D862B2C9-164D-4D8D-BAC9-EFCB33748903}">
          <p14:sldIdLst>
            <p14:sldId id="263"/>
            <p14:sldId id="280"/>
            <p14:sldId id="291"/>
            <p14:sldId id="284"/>
            <p14:sldId id="299"/>
            <p14:sldId id="264"/>
            <p14:sldId id="300"/>
            <p14:sldId id="287"/>
            <p14:sldId id="292"/>
            <p14:sldId id="293"/>
            <p14:sldId id="268"/>
            <p14:sldId id="301"/>
            <p14:sldId id="302"/>
            <p14:sldId id="303"/>
            <p14:sldId id="305"/>
            <p14:sldId id="306"/>
            <p14:sldId id="307"/>
          </p14:sldIdLst>
        </p14:section>
        <p14:section name="结尾" id="{DF18F646-C34A-4FF3-9890-CF058AC8C221}">
          <p14:sldIdLst>
            <p14:sldId id="277"/>
          </p14:sldIdLst>
        </p14:section>
      </p14:sectionLst>
    </p:ext>
    <p:ext uri="{EFAFB233-063F-42B5-8137-9DF3F51BA10A}">
      <p15:sldGuideLst xmlns:p15="http://schemas.microsoft.com/office/powerpoint/2012/main">
        <p15:guide id="7" pos="1096" userDrawn="1">
          <p15:clr>
            <a:srgbClr val="A4A3A4"/>
          </p15:clr>
        </p15:guide>
        <p15:guide id="9" pos="6834" userDrawn="1">
          <p15:clr>
            <a:srgbClr val="A4A3A4"/>
          </p15:clr>
        </p15:guide>
        <p15:guide id="10" orient="horz" pos="1094" userDrawn="1">
          <p15:clr>
            <a:srgbClr val="A4A3A4"/>
          </p15:clr>
        </p15:guide>
        <p15:guide id="11" orient="horz" pos="2160" userDrawn="1">
          <p15:clr>
            <a:srgbClr val="A4A3A4"/>
          </p15:clr>
        </p15:guide>
        <p15:guide id="13" orient="horz" pos="2727" userDrawn="1">
          <p15:clr>
            <a:srgbClr val="A4A3A4"/>
          </p15:clr>
        </p15:guide>
        <p15:guide id="17" pos="3840" userDrawn="1">
          <p15:clr>
            <a:srgbClr val="A4A3A4"/>
          </p15:clr>
        </p15:guide>
        <p15:guide id="18" orient="horz" pos="3657" userDrawn="1">
          <p15:clr>
            <a:srgbClr val="A4A3A4"/>
          </p15:clr>
        </p15:guide>
        <p15:guide id="20" orient="horz" pos="1344" userDrawn="1">
          <p15:clr>
            <a:srgbClr val="A4A3A4"/>
          </p15:clr>
        </p15:guide>
        <p15:guide id="21" orient="horz" pos="3929"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483B0"/>
    <a:srgbClr val="1A3B64"/>
    <a:srgbClr val="179ACD"/>
    <a:srgbClr val="F6C100"/>
    <a:srgbClr val="232323"/>
    <a:srgbClr val="CE1616"/>
    <a:srgbClr val="050505"/>
    <a:srgbClr val="D74242"/>
    <a:srgbClr val="000000"/>
    <a:srgbClr val="FFF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562" autoAdjust="0"/>
    <p:restoredTop sz="94648"/>
  </p:normalViewPr>
  <p:slideViewPr>
    <p:cSldViewPr snapToGrid="0">
      <p:cViewPr varScale="1">
        <p:scale>
          <a:sx n="62" d="100"/>
          <a:sy n="62" d="100"/>
        </p:scale>
        <p:origin x="768" y="72"/>
      </p:cViewPr>
      <p:guideLst>
        <p:guide pos="1096"/>
        <p:guide pos="6834"/>
        <p:guide orient="horz" pos="1094"/>
        <p:guide orient="horz" pos="2160"/>
        <p:guide orient="horz" pos="2727"/>
        <p:guide pos="3840"/>
        <p:guide orient="horz" pos="3657"/>
        <p:guide orient="horz" pos="1344"/>
        <p:guide orient="horz" pos="3929"/>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5646"/>
    </p:cViewPr>
  </p:sorterViewPr>
  <p:notesViewPr>
    <p:cSldViewPr snapToGrid="0" showGuides="1">
      <p:cViewPr varScale="1">
        <p:scale>
          <a:sx n="54" d="100"/>
          <a:sy n="54" d="100"/>
        </p:scale>
        <p:origin x="2796" y="4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9" Type="http://schemas.openxmlformats.org/officeDocument/2006/relationships/font" Target="fonts/font15.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10.fntdata"/><Relationship Id="rId42" Type="http://schemas.openxmlformats.org/officeDocument/2006/relationships/font" Target="fonts/font18.fntdata"/><Relationship Id="rId47"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font" Target="fonts/font14.fntdata"/><Relationship Id="rId46"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5.fntdata"/><Relationship Id="rId41" Type="http://schemas.openxmlformats.org/officeDocument/2006/relationships/font" Target="fonts/font1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font" Target="fonts/font13.fntdata"/><Relationship Id="rId40" Type="http://schemas.openxmlformats.org/officeDocument/2006/relationships/font" Target="fonts/font16.fntdata"/><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36" Type="http://schemas.openxmlformats.org/officeDocument/2006/relationships/font" Target="fonts/font1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4" Type="http://schemas.openxmlformats.org/officeDocument/2006/relationships/font" Target="fonts/font2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 Id="rId43" Type="http://schemas.openxmlformats.org/officeDocument/2006/relationships/font" Target="fonts/font19.fntdata"/><Relationship Id="rId48"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C861E28-DB2F-43A2-85FA-2584C41BA776}" type="datetimeFigureOut">
              <a:rPr lang="zh-CN" altLang="en-US" smtClean="0"/>
              <a:t>2021/9/10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7A51AEA-400A-4816-AC3F-C9B2674BF8B4}" type="slidenum">
              <a:rPr lang="zh-CN" altLang="en-US" smtClean="0"/>
              <a:t>‹#›</a:t>
            </a:fld>
            <a:endParaRPr lang="zh-CN" altLang="en-US"/>
          </a:p>
        </p:txBody>
      </p:sp>
    </p:spTree>
    <p:extLst>
      <p:ext uri="{BB962C8B-B14F-4D97-AF65-F5344CB8AC3E}">
        <p14:creationId xmlns:p14="http://schemas.microsoft.com/office/powerpoint/2010/main" val="28813679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7A51AEA-400A-4816-AC3F-C9B2674BF8B4}" type="slidenum">
              <a:rPr lang="zh-CN" altLang="en-US" smtClean="0"/>
              <a:t>1</a:t>
            </a:fld>
            <a:endParaRPr lang="zh-CN" altLang="en-US"/>
          </a:p>
        </p:txBody>
      </p:sp>
    </p:spTree>
    <p:extLst>
      <p:ext uri="{BB962C8B-B14F-4D97-AF65-F5344CB8AC3E}">
        <p14:creationId xmlns:p14="http://schemas.microsoft.com/office/powerpoint/2010/main" val="26148318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70000"/>
              </a:lnSpc>
              <a:tabLst>
                <a:tab pos="4037013" algn="l"/>
              </a:tabLst>
            </a:pPr>
            <a:r>
              <a:rPr lang="en-US" altLang="zh-CN" sz="1200" i="0" dirty="0">
                <a:effectLst/>
              </a:rPr>
              <a:t>John Bowlby</a:t>
            </a:r>
            <a:r>
              <a:rPr lang="zh-CN" altLang="en-US" sz="1200" dirty="0"/>
              <a:t>（</a:t>
            </a:r>
            <a:r>
              <a:rPr lang="en-US" altLang="zh-CN" sz="1200" dirty="0"/>
              <a:t>1950</a:t>
            </a:r>
            <a:r>
              <a:rPr lang="zh-CN" altLang="en-US" sz="1200" dirty="0"/>
              <a:t>）</a:t>
            </a:r>
            <a:endParaRPr lang="en-US" altLang="zh-CN" sz="1200" dirty="0"/>
          </a:p>
          <a:p>
            <a:pPr>
              <a:lnSpc>
                <a:spcPct val="70000"/>
              </a:lnSpc>
              <a:tabLst>
                <a:tab pos="4037013" algn="l"/>
              </a:tabLst>
            </a:pPr>
            <a:r>
              <a:rPr lang="en-US" altLang="zh-CN" sz="1200" dirty="0" err="1"/>
              <a:t>Ainsworth,M.D.S</a:t>
            </a:r>
            <a:r>
              <a:rPr lang="zh-CN" altLang="en-US" sz="1200" dirty="0"/>
              <a:t>（</a:t>
            </a:r>
            <a:r>
              <a:rPr lang="en-US" altLang="zh-CN" sz="1200" dirty="0"/>
              <a:t>1978</a:t>
            </a:r>
            <a:r>
              <a:rPr lang="zh-CN" altLang="en-US" sz="1200" dirty="0"/>
              <a:t>）</a:t>
            </a:r>
            <a:endParaRPr lang="en-US" altLang="zh-CN" sz="1200" dirty="0"/>
          </a:p>
          <a:p>
            <a:endParaRPr lang="zh-CN" altLang="en-US" dirty="0"/>
          </a:p>
        </p:txBody>
      </p:sp>
      <p:sp>
        <p:nvSpPr>
          <p:cNvPr id="4" name="灯片编号占位符 3"/>
          <p:cNvSpPr>
            <a:spLocks noGrp="1"/>
          </p:cNvSpPr>
          <p:nvPr>
            <p:ph type="sldNum" sz="quarter" idx="5"/>
          </p:nvPr>
        </p:nvSpPr>
        <p:spPr/>
        <p:txBody>
          <a:bodyPr/>
          <a:lstStyle/>
          <a:p>
            <a:fld id="{97A51AEA-400A-4816-AC3F-C9B2674BF8B4}" type="slidenum">
              <a:rPr lang="zh-CN" altLang="en-US" smtClean="0"/>
              <a:t>10</a:t>
            </a:fld>
            <a:endParaRPr lang="zh-CN" altLang="en-US"/>
          </a:p>
        </p:txBody>
      </p:sp>
    </p:spTree>
    <p:extLst>
      <p:ext uri="{BB962C8B-B14F-4D97-AF65-F5344CB8AC3E}">
        <p14:creationId xmlns:p14="http://schemas.microsoft.com/office/powerpoint/2010/main" val="20745750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70000"/>
              </a:lnSpc>
              <a:tabLst>
                <a:tab pos="4037013" algn="l"/>
              </a:tabLst>
            </a:pPr>
            <a:r>
              <a:rPr lang="en-US" altLang="zh-CN" sz="1200" i="0" dirty="0">
                <a:effectLst/>
              </a:rPr>
              <a:t>John Bowlby</a:t>
            </a:r>
            <a:r>
              <a:rPr lang="zh-CN" altLang="en-US" sz="1200" dirty="0"/>
              <a:t>（</a:t>
            </a:r>
            <a:r>
              <a:rPr lang="en-US" altLang="zh-CN" sz="1200" dirty="0"/>
              <a:t>1950</a:t>
            </a:r>
            <a:r>
              <a:rPr lang="zh-CN" altLang="en-US" sz="1200" dirty="0"/>
              <a:t>）</a:t>
            </a:r>
            <a:endParaRPr lang="en-US" altLang="zh-CN" sz="1200" dirty="0"/>
          </a:p>
          <a:p>
            <a:pPr>
              <a:lnSpc>
                <a:spcPct val="70000"/>
              </a:lnSpc>
              <a:tabLst>
                <a:tab pos="4037013" algn="l"/>
              </a:tabLst>
            </a:pPr>
            <a:r>
              <a:rPr lang="en-US" altLang="zh-CN" sz="1200" dirty="0" err="1"/>
              <a:t>Ainsworth,M.D.S</a:t>
            </a:r>
            <a:r>
              <a:rPr lang="zh-CN" altLang="en-US" sz="1200" dirty="0"/>
              <a:t>（</a:t>
            </a:r>
            <a:r>
              <a:rPr lang="en-US" altLang="zh-CN" sz="1200" dirty="0"/>
              <a:t>1978</a:t>
            </a:r>
            <a:r>
              <a:rPr lang="zh-CN" altLang="en-US" sz="1200" dirty="0"/>
              <a:t>）</a:t>
            </a:r>
            <a:endParaRPr lang="en-US" altLang="zh-CN" sz="1200" dirty="0"/>
          </a:p>
          <a:p>
            <a:endParaRPr lang="zh-CN" altLang="en-US" dirty="0"/>
          </a:p>
        </p:txBody>
      </p:sp>
      <p:sp>
        <p:nvSpPr>
          <p:cNvPr id="4" name="灯片编号占位符 3"/>
          <p:cNvSpPr>
            <a:spLocks noGrp="1"/>
          </p:cNvSpPr>
          <p:nvPr>
            <p:ph type="sldNum" sz="quarter" idx="5"/>
          </p:nvPr>
        </p:nvSpPr>
        <p:spPr/>
        <p:txBody>
          <a:bodyPr/>
          <a:lstStyle/>
          <a:p>
            <a:fld id="{97A51AEA-400A-4816-AC3F-C9B2674BF8B4}" type="slidenum">
              <a:rPr lang="zh-CN" altLang="en-US" smtClean="0"/>
              <a:t>11</a:t>
            </a:fld>
            <a:endParaRPr lang="zh-CN" altLang="en-US"/>
          </a:p>
        </p:txBody>
      </p:sp>
    </p:spTree>
    <p:extLst>
      <p:ext uri="{BB962C8B-B14F-4D97-AF65-F5344CB8AC3E}">
        <p14:creationId xmlns:p14="http://schemas.microsoft.com/office/powerpoint/2010/main" val="3060522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5834B3BF-49F3-4894-85F9-33571BF5D8BF}" type="datetimeFigureOut">
              <a:rPr lang="zh-CN" altLang="en-US" smtClean="0"/>
              <a:t>2021/9/10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87AF7FA-3E84-4D3A-B56B-4EF17899D0C9}" type="slidenum">
              <a:rPr lang="zh-CN" altLang="en-US" smtClean="0"/>
              <a:t>‹#›</a:t>
            </a:fld>
            <a:endParaRPr lang="zh-CN" altLang="en-US"/>
          </a:p>
        </p:txBody>
      </p:sp>
    </p:spTree>
    <p:extLst>
      <p:ext uri="{BB962C8B-B14F-4D97-AF65-F5344CB8AC3E}">
        <p14:creationId xmlns:p14="http://schemas.microsoft.com/office/powerpoint/2010/main" val="2583937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834B3BF-49F3-4894-85F9-33571BF5D8BF}" type="datetimeFigureOut">
              <a:rPr lang="zh-CN" altLang="en-US" smtClean="0"/>
              <a:t>2021/9/10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87AF7FA-3E84-4D3A-B56B-4EF17899D0C9}" type="slidenum">
              <a:rPr lang="zh-CN" altLang="en-US" smtClean="0"/>
              <a:t>‹#›</a:t>
            </a:fld>
            <a:endParaRPr lang="zh-CN" altLang="en-US"/>
          </a:p>
        </p:txBody>
      </p:sp>
    </p:spTree>
    <p:extLst>
      <p:ext uri="{BB962C8B-B14F-4D97-AF65-F5344CB8AC3E}">
        <p14:creationId xmlns:p14="http://schemas.microsoft.com/office/powerpoint/2010/main" val="17639062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834B3BF-49F3-4894-85F9-33571BF5D8BF}" type="datetimeFigureOut">
              <a:rPr lang="zh-CN" altLang="en-US" smtClean="0"/>
              <a:t>2021/9/10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87AF7FA-3E84-4D3A-B56B-4EF17899D0C9}" type="slidenum">
              <a:rPr lang="zh-CN" altLang="en-US" smtClean="0"/>
              <a:t>‹#›</a:t>
            </a:fld>
            <a:endParaRPr lang="zh-CN" altLang="en-US"/>
          </a:p>
        </p:txBody>
      </p:sp>
    </p:spTree>
    <p:extLst>
      <p:ext uri="{BB962C8B-B14F-4D97-AF65-F5344CB8AC3E}">
        <p14:creationId xmlns:p14="http://schemas.microsoft.com/office/powerpoint/2010/main" val="36051286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834B3BF-49F3-4894-85F9-33571BF5D8BF}" type="datetimeFigureOut">
              <a:rPr lang="zh-CN" altLang="en-US" smtClean="0"/>
              <a:t>2021/9/10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87AF7FA-3E84-4D3A-B56B-4EF17899D0C9}" type="slidenum">
              <a:rPr lang="zh-CN" altLang="en-US" smtClean="0"/>
              <a:t>‹#›</a:t>
            </a:fld>
            <a:endParaRPr lang="zh-CN" altLang="en-US"/>
          </a:p>
        </p:txBody>
      </p:sp>
    </p:spTree>
    <p:extLst>
      <p:ext uri="{BB962C8B-B14F-4D97-AF65-F5344CB8AC3E}">
        <p14:creationId xmlns:p14="http://schemas.microsoft.com/office/powerpoint/2010/main" val="10049692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5834B3BF-49F3-4894-85F9-33571BF5D8BF}" type="datetimeFigureOut">
              <a:rPr lang="zh-CN" altLang="en-US" smtClean="0"/>
              <a:t>2021/9/10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87AF7FA-3E84-4D3A-B56B-4EF17899D0C9}" type="slidenum">
              <a:rPr lang="zh-CN" altLang="en-US" smtClean="0"/>
              <a:t>‹#›</a:t>
            </a:fld>
            <a:endParaRPr lang="zh-CN" altLang="en-US"/>
          </a:p>
        </p:txBody>
      </p:sp>
    </p:spTree>
    <p:extLst>
      <p:ext uri="{BB962C8B-B14F-4D97-AF65-F5344CB8AC3E}">
        <p14:creationId xmlns:p14="http://schemas.microsoft.com/office/powerpoint/2010/main" val="37002036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5834B3BF-49F3-4894-85F9-33571BF5D8BF}" type="datetimeFigureOut">
              <a:rPr lang="zh-CN" altLang="en-US" smtClean="0"/>
              <a:t>2021/9/10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87AF7FA-3E84-4D3A-B56B-4EF17899D0C9}" type="slidenum">
              <a:rPr lang="zh-CN" altLang="en-US" smtClean="0"/>
              <a:t>‹#›</a:t>
            </a:fld>
            <a:endParaRPr lang="zh-CN" altLang="en-US"/>
          </a:p>
        </p:txBody>
      </p:sp>
    </p:spTree>
    <p:extLst>
      <p:ext uri="{BB962C8B-B14F-4D97-AF65-F5344CB8AC3E}">
        <p14:creationId xmlns:p14="http://schemas.microsoft.com/office/powerpoint/2010/main" val="11243858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5834B3BF-49F3-4894-85F9-33571BF5D8BF}" type="datetimeFigureOut">
              <a:rPr lang="zh-CN" altLang="en-US" smtClean="0"/>
              <a:t>2021/9/10</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287AF7FA-3E84-4D3A-B56B-4EF17899D0C9}" type="slidenum">
              <a:rPr lang="zh-CN" altLang="en-US" smtClean="0"/>
              <a:t>‹#›</a:t>
            </a:fld>
            <a:endParaRPr lang="zh-CN" altLang="en-US"/>
          </a:p>
        </p:txBody>
      </p:sp>
    </p:spTree>
    <p:extLst>
      <p:ext uri="{BB962C8B-B14F-4D97-AF65-F5344CB8AC3E}">
        <p14:creationId xmlns:p14="http://schemas.microsoft.com/office/powerpoint/2010/main" val="39595971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834B3BF-49F3-4894-85F9-33571BF5D8BF}" type="datetimeFigureOut">
              <a:rPr lang="zh-CN" altLang="en-US" smtClean="0"/>
              <a:t>2021/9/10</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287AF7FA-3E84-4D3A-B56B-4EF17899D0C9}" type="slidenum">
              <a:rPr lang="zh-CN" altLang="en-US" smtClean="0"/>
              <a:t>‹#›</a:t>
            </a:fld>
            <a:endParaRPr lang="zh-CN" altLang="en-US"/>
          </a:p>
        </p:txBody>
      </p:sp>
    </p:spTree>
    <p:extLst>
      <p:ext uri="{BB962C8B-B14F-4D97-AF65-F5344CB8AC3E}">
        <p14:creationId xmlns:p14="http://schemas.microsoft.com/office/powerpoint/2010/main" val="31083158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834B3BF-49F3-4894-85F9-33571BF5D8BF}" type="datetimeFigureOut">
              <a:rPr lang="zh-CN" altLang="en-US" smtClean="0"/>
              <a:t>2021/9/10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287AF7FA-3E84-4D3A-B56B-4EF17899D0C9}" type="slidenum">
              <a:rPr lang="zh-CN" altLang="en-US" smtClean="0"/>
              <a:t>‹#›</a:t>
            </a:fld>
            <a:endParaRPr lang="zh-CN" altLang="en-US"/>
          </a:p>
        </p:txBody>
      </p:sp>
    </p:spTree>
    <p:extLst>
      <p:ext uri="{BB962C8B-B14F-4D97-AF65-F5344CB8AC3E}">
        <p14:creationId xmlns:p14="http://schemas.microsoft.com/office/powerpoint/2010/main" val="36511212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834B3BF-49F3-4894-85F9-33571BF5D8BF}" type="datetimeFigureOut">
              <a:rPr lang="zh-CN" altLang="en-US" smtClean="0"/>
              <a:t>2021/9/10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87AF7FA-3E84-4D3A-B56B-4EF17899D0C9}" type="slidenum">
              <a:rPr lang="zh-CN" altLang="en-US" smtClean="0"/>
              <a:t>‹#›</a:t>
            </a:fld>
            <a:endParaRPr lang="zh-CN" altLang="en-US"/>
          </a:p>
        </p:txBody>
      </p:sp>
    </p:spTree>
    <p:extLst>
      <p:ext uri="{BB962C8B-B14F-4D97-AF65-F5344CB8AC3E}">
        <p14:creationId xmlns:p14="http://schemas.microsoft.com/office/powerpoint/2010/main" val="36011078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834B3BF-49F3-4894-85F9-33571BF5D8BF}" type="datetimeFigureOut">
              <a:rPr lang="zh-CN" altLang="en-US" smtClean="0"/>
              <a:t>2021/9/10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87AF7FA-3E84-4D3A-B56B-4EF17899D0C9}" type="slidenum">
              <a:rPr lang="zh-CN" altLang="en-US" smtClean="0"/>
              <a:t>‹#›</a:t>
            </a:fld>
            <a:endParaRPr lang="zh-CN" altLang="en-US"/>
          </a:p>
        </p:txBody>
      </p:sp>
    </p:spTree>
    <p:extLst>
      <p:ext uri="{BB962C8B-B14F-4D97-AF65-F5344CB8AC3E}">
        <p14:creationId xmlns:p14="http://schemas.microsoft.com/office/powerpoint/2010/main" val="13609589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dotGrid">
          <a:fgClr>
            <a:srgbClr val="C0E8F8"/>
          </a:fgClr>
          <a:bgClr>
            <a:schemeClr val="bg1"/>
          </a:bgClr>
        </a:patt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834B3BF-49F3-4894-85F9-33571BF5D8BF}" type="datetimeFigureOut">
              <a:rPr lang="zh-CN" altLang="en-US" smtClean="0"/>
              <a:t>2021/9/10</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87AF7FA-3E84-4D3A-B56B-4EF17899D0C9}" type="slidenum">
              <a:rPr lang="zh-CN" altLang="en-US" smtClean="0"/>
              <a:t>‹#›</a:t>
            </a:fld>
            <a:endParaRPr lang="zh-CN" altLang="en-US"/>
          </a:p>
        </p:txBody>
      </p:sp>
    </p:spTree>
    <p:extLst>
      <p:ext uri="{BB962C8B-B14F-4D97-AF65-F5344CB8AC3E}">
        <p14:creationId xmlns:p14="http://schemas.microsoft.com/office/powerpoint/2010/main" val="147069801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4.svg"/><Relationship Id="rId7" Type="http://schemas.openxmlformats.org/officeDocument/2006/relationships/image" Target="../media/image28.svg"/><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svg"/><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shimo.im/docs/9HtH6g9gqV3GcHx9"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svg"/><Relationship Id="rId7" Type="http://schemas.openxmlformats.org/officeDocument/2006/relationships/image" Target="../media/image7.sv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9.svg"/><Relationship Id="rId7" Type="http://schemas.openxmlformats.org/officeDocument/2006/relationships/image" Target="../media/image13.sv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sv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17.sv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245260" y="-210701"/>
            <a:ext cx="12682519" cy="3429799"/>
          </a:xfrm>
          <a:prstGeom prst="rect">
            <a:avLst/>
          </a:prstGeom>
          <a:solidFill>
            <a:srgbClr val="F6C1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6" name="文本框 25"/>
          <p:cNvSpPr txBox="1"/>
          <p:nvPr/>
        </p:nvSpPr>
        <p:spPr>
          <a:xfrm>
            <a:off x="8487788" y="5760747"/>
            <a:ext cx="2324675" cy="553357"/>
          </a:xfrm>
          <a:prstGeom prst="rect">
            <a:avLst/>
          </a:prstGeom>
          <a:noFill/>
        </p:spPr>
        <p:txBody>
          <a:bodyPr wrap="none" rtlCol="0">
            <a:spAutoFit/>
          </a:bodyPr>
          <a:lstStyle/>
          <a:p>
            <a:pPr algn="r">
              <a:lnSpc>
                <a:spcPct val="140000"/>
              </a:lnSpc>
            </a:pPr>
            <a:r>
              <a:rPr lang="zh-CN" altLang="en-US" sz="2400" dirty="0">
                <a:latin typeface="微软雅黑" panose="020B0503020204020204" pitchFamily="34" charset="-122"/>
                <a:ea typeface="微软雅黑" panose="020B0503020204020204" pitchFamily="34" charset="-122"/>
              </a:rPr>
              <a:t>路演人：</a:t>
            </a:r>
            <a:r>
              <a:rPr lang="en-US" altLang="zh-CN" sz="2400" dirty="0">
                <a:latin typeface="微软雅黑" panose="020B0503020204020204" pitchFamily="34" charset="-122"/>
                <a:ea typeface="微软雅黑" panose="020B0503020204020204" pitchFamily="34" charset="-122"/>
              </a:rPr>
              <a:t>Sunny</a:t>
            </a:r>
            <a:endParaRPr lang="zh-CN" altLang="en-US" sz="2400" dirty="0">
              <a:latin typeface="微软雅黑" panose="020B0503020204020204" pitchFamily="34" charset="-122"/>
              <a:ea typeface="微软雅黑" panose="020B0503020204020204" pitchFamily="34" charset="-122"/>
            </a:endParaRPr>
          </a:p>
        </p:txBody>
      </p:sp>
      <p:sp>
        <p:nvSpPr>
          <p:cNvPr id="27" name="文本框 26"/>
          <p:cNvSpPr txBox="1"/>
          <p:nvPr/>
        </p:nvSpPr>
        <p:spPr>
          <a:xfrm>
            <a:off x="8721759" y="5147758"/>
            <a:ext cx="184731" cy="438133"/>
          </a:xfrm>
          <a:prstGeom prst="rect">
            <a:avLst/>
          </a:prstGeom>
          <a:noFill/>
        </p:spPr>
        <p:txBody>
          <a:bodyPr wrap="none" rtlCol="0">
            <a:spAutoFit/>
          </a:bodyPr>
          <a:lstStyle/>
          <a:p>
            <a:pPr>
              <a:lnSpc>
                <a:spcPct val="140000"/>
              </a:lnSpc>
            </a:pPr>
            <a:endParaRPr lang="zh-CN" altLang="en-US" dirty="0">
              <a:latin typeface="微软雅黑" panose="020B0503020204020204" pitchFamily="34" charset="-122"/>
              <a:ea typeface="微软雅黑" panose="020B0503020204020204" pitchFamily="34" charset="-122"/>
            </a:endParaRPr>
          </a:p>
        </p:txBody>
      </p:sp>
      <p:sp>
        <p:nvSpPr>
          <p:cNvPr id="28" name="文本框 27"/>
          <p:cNvSpPr txBox="1"/>
          <p:nvPr/>
        </p:nvSpPr>
        <p:spPr>
          <a:xfrm>
            <a:off x="9733172" y="3037415"/>
            <a:ext cx="184731" cy="438133"/>
          </a:xfrm>
          <a:prstGeom prst="rect">
            <a:avLst/>
          </a:prstGeom>
          <a:noFill/>
        </p:spPr>
        <p:txBody>
          <a:bodyPr wrap="none" rtlCol="0">
            <a:spAutoFit/>
          </a:bodyPr>
          <a:lstStyle/>
          <a:p>
            <a:pPr>
              <a:lnSpc>
                <a:spcPct val="140000"/>
              </a:lnSpc>
            </a:pPr>
            <a:endParaRPr lang="zh-CN" altLang="en-US" dirty="0">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EB01A4A7-B3DD-4A49-B1A9-E797CBC10250}"/>
              </a:ext>
            </a:extLst>
          </p:cNvPr>
          <p:cNvSpPr txBox="1"/>
          <p:nvPr/>
        </p:nvSpPr>
        <p:spPr>
          <a:xfrm>
            <a:off x="1976164" y="874084"/>
            <a:ext cx="10335761" cy="2123658"/>
          </a:xfrm>
          <a:prstGeom prst="rect">
            <a:avLst/>
          </a:prstGeom>
          <a:noFill/>
        </p:spPr>
        <p:txBody>
          <a:bodyPr wrap="square" rtlCol="0">
            <a:spAutoFit/>
          </a:bodyPr>
          <a:lstStyle>
            <a:defPPr>
              <a:defRPr lang="zh-CN"/>
            </a:defPPr>
            <a:lvl1pPr>
              <a:tabLst>
                <a:tab pos="4037013" algn="l"/>
              </a:tabLst>
              <a:defRPr sz="5400">
                <a:solidFill>
                  <a:srgbClr val="179ACD"/>
                </a:solidFill>
                <a:effectLst>
                  <a:outerShdw blurRad="50800" dist="38100" dir="2700000" algn="tl" rotWithShape="0">
                    <a:prstClr val="black">
                      <a:alpha val="40000"/>
                    </a:prstClr>
                  </a:outerShdw>
                </a:effectLst>
                <a:latin typeface="华康俪金黑W8" panose="020B0809000000000000" pitchFamily="49" charset="-122"/>
                <a:ea typeface="华康俪金黑W8" panose="020B0809000000000000" pitchFamily="49" charset="-122"/>
              </a:defRPr>
            </a:lvl1pPr>
          </a:lstStyle>
          <a:p>
            <a:r>
              <a:rPr lang="zh-CN" altLang="en-US" sz="7200" dirty="0">
                <a:ln w="28575">
                  <a:solidFill>
                    <a:srgbClr val="179ACD"/>
                  </a:solidFill>
                </a:ln>
                <a:solidFill>
                  <a:schemeClr val="bg1"/>
                </a:solidFill>
                <a:effectLst/>
                <a:latin typeface="STHupo" panose="02010800040101010101" pitchFamily="2" charset="-122"/>
                <a:ea typeface="STHupo" panose="02010800040101010101" pitchFamily="2" charset="-122"/>
              </a:rPr>
              <a:t>爱情启示录</a:t>
            </a:r>
            <a:endParaRPr lang="en-US" altLang="zh-CN" sz="7200" dirty="0">
              <a:ln w="28575">
                <a:solidFill>
                  <a:srgbClr val="179ACD"/>
                </a:solidFill>
              </a:ln>
              <a:solidFill>
                <a:schemeClr val="bg1"/>
              </a:solidFill>
              <a:effectLst/>
              <a:latin typeface="STHupo" panose="02010800040101010101" pitchFamily="2" charset="-122"/>
              <a:ea typeface="STHupo" panose="02010800040101010101" pitchFamily="2" charset="-122"/>
            </a:endParaRPr>
          </a:p>
          <a:p>
            <a:r>
              <a:rPr lang="zh-CN" altLang="en-US" sz="6000" dirty="0">
                <a:ln w="28575">
                  <a:solidFill>
                    <a:schemeClr val="bg1"/>
                  </a:solidFill>
                </a:ln>
                <a:effectLst/>
                <a:latin typeface="STHupo" panose="02010800040101010101" pitchFamily="2" charset="-122"/>
                <a:ea typeface="STHupo" panose="02010800040101010101" pitchFamily="2" charset="-122"/>
              </a:rPr>
              <a:t>如何收获完美的亲密关系</a:t>
            </a:r>
          </a:p>
        </p:txBody>
      </p:sp>
      <p:sp>
        <p:nvSpPr>
          <p:cNvPr id="11" name="文本框 10">
            <a:extLst>
              <a:ext uri="{FF2B5EF4-FFF2-40B4-BE49-F238E27FC236}">
                <a16:creationId xmlns:a16="http://schemas.microsoft.com/office/drawing/2014/main" id="{4C36CC27-C7EB-4CB0-B528-FAFF5CEDB8A9}"/>
              </a:ext>
            </a:extLst>
          </p:cNvPr>
          <p:cNvSpPr txBox="1"/>
          <p:nvPr/>
        </p:nvSpPr>
        <p:spPr>
          <a:xfrm>
            <a:off x="3444148" y="5422103"/>
            <a:ext cx="7399795" cy="476541"/>
          </a:xfrm>
          <a:prstGeom prst="rect">
            <a:avLst/>
          </a:prstGeom>
          <a:noFill/>
        </p:spPr>
        <p:txBody>
          <a:bodyPr wrap="square" rtlCol="0">
            <a:spAutoFit/>
          </a:bodyPr>
          <a:lstStyle/>
          <a:p>
            <a:pPr algn="r">
              <a:lnSpc>
                <a:spcPct val="140000"/>
              </a:lnSpc>
            </a:pPr>
            <a:r>
              <a:rPr lang="zh-CN" altLang="en-US" sz="2000" dirty="0">
                <a:latin typeface="微软雅黑" panose="020B0503020204020204" pitchFamily="34" charset="-122"/>
                <a:ea typeface="微软雅黑" panose="020B0503020204020204" pitchFamily="34" charset="-122"/>
              </a:rPr>
              <a:t>第三组 积极环境</a:t>
            </a:r>
            <a:endParaRPr lang="en-US" altLang="zh-CN" sz="20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528900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rot="194336">
            <a:off x="-253289" y="-390192"/>
            <a:ext cx="12682519" cy="1724883"/>
            <a:chOff x="-253289" y="-390192"/>
            <a:chExt cx="12682519" cy="1724883"/>
          </a:xfrm>
        </p:grpSpPr>
        <p:sp>
          <p:nvSpPr>
            <p:cNvPr id="3" name="任意多边形 2"/>
            <p:cNvSpPr/>
            <p:nvPr/>
          </p:nvSpPr>
          <p:spPr>
            <a:xfrm rot="21395224">
              <a:off x="-253289" y="-390192"/>
              <a:ext cx="12682519" cy="1369454"/>
            </a:xfrm>
            <a:custGeom>
              <a:avLst/>
              <a:gdLst>
                <a:gd name="connsiteX0" fmla="*/ 1644665 w 12682519"/>
                <a:gd name="connsiteY0" fmla="*/ 1359223 h 1369454"/>
                <a:gd name="connsiteX1" fmla="*/ 1644690 w 12682519"/>
                <a:gd name="connsiteY1" fmla="*/ 1367663 h 1369454"/>
                <a:gd name="connsiteX2" fmla="*/ 1028960 w 12682519"/>
                <a:gd name="connsiteY2" fmla="*/ 1369454 h 1369454"/>
                <a:gd name="connsiteX3" fmla="*/ 1028930 w 12682519"/>
                <a:gd name="connsiteY3" fmla="*/ 1359223 h 1369454"/>
                <a:gd name="connsiteX4" fmla="*/ 12682519 w 12682519"/>
                <a:gd name="connsiteY4" fmla="*/ 0 h 1369454"/>
                <a:gd name="connsiteX5" fmla="*/ 12682519 w 12682519"/>
                <a:gd name="connsiteY5" fmla="*/ 1359223 h 1369454"/>
                <a:gd name="connsiteX6" fmla="*/ 1644665 w 12682519"/>
                <a:gd name="connsiteY6" fmla="*/ 1359223 h 1369454"/>
                <a:gd name="connsiteX7" fmla="*/ 1643043 w 12682519"/>
                <a:gd name="connsiteY7" fmla="*/ 801553 h 1369454"/>
                <a:gd name="connsiteX8" fmla="*/ 1334698 w 12682519"/>
                <a:gd name="connsiteY8" fmla="*/ 637353 h 1369454"/>
                <a:gd name="connsiteX9" fmla="*/ 1027313 w 12682519"/>
                <a:gd name="connsiteY9" fmla="*/ 803344 h 1369454"/>
                <a:gd name="connsiteX10" fmla="*/ 1028930 w 12682519"/>
                <a:gd name="connsiteY10" fmla="*/ 1359223 h 1369454"/>
                <a:gd name="connsiteX11" fmla="*/ 0 w 12682519"/>
                <a:gd name="connsiteY11" fmla="*/ 1359223 h 1369454"/>
                <a:gd name="connsiteX12" fmla="*/ 0 w 12682519"/>
                <a:gd name="connsiteY12" fmla="*/ 0 h 1369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682519" h="1369454">
                  <a:moveTo>
                    <a:pt x="1644665" y="1359223"/>
                  </a:moveTo>
                  <a:lnTo>
                    <a:pt x="1644690" y="1367663"/>
                  </a:lnTo>
                  <a:lnTo>
                    <a:pt x="1028960" y="1369454"/>
                  </a:lnTo>
                  <a:lnTo>
                    <a:pt x="1028930" y="1359223"/>
                  </a:lnTo>
                  <a:close/>
                  <a:moveTo>
                    <a:pt x="12682519" y="0"/>
                  </a:moveTo>
                  <a:lnTo>
                    <a:pt x="12682519" y="1359223"/>
                  </a:lnTo>
                  <a:lnTo>
                    <a:pt x="1644665" y="1359223"/>
                  </a:lnTo>
                  <a:lnTo>
                    <a:pt x="1643043" y="801553"/>
                  </a:lnTo>
                  <a:lnTo>
                    <a:pt x="1334698" y="637353"/>
                  </a:lnTo>
                  <a:lnTo>
                    <a:pt x="1027313" y="803344"/>
                  </a:lnTo>
                  <a:lnTo>
                    <a:pt x="1028930" y="1359223"/>
                  </a:lnTo>
                  <a:lnTo>
                    <a:pt x="0" y="1359223"/>
                  </a:lnTo>
                  <a:lnTo>
                    <a:pt x="0" y="0"/>
                  </a:lnTo>
                  <a:close/>
                </a:path>
              </a:pathLst>
            </a:custGeom>
            <a:solidFill>
              <a:srgbClr val="F6C1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文本框 3"/>
            <p:cNvSpPr txBox="1"/>
            <p:nvPr/>
          </p:nvSpPr>
          <p:spPr>
            <a:xfrm rot="21416591">
              <a:off x="852051" y="626805"/>
              <a:ext cx="516488" cy="707886"/>
            </a:xfrm>
            <a:prstGeom prst="rect">
              <a:avLst/>
            </a:prstGeom>
            <a:noFill/>
          </p:spPr>
          <p:txBody>
            <a:bodyPr wrap="none" rtlCol="0">
              <a:spAutoFit/>
            </a:bodyPr>
            <a:lstStyle/>
            <a:p>
              <a:r>
                <a:rPr lang="en-US" altLang="zh-CN" sz="4000" dirty="0">
                  <a:solidFill>
                    <a:srgbClr val="F6C100"/>
                  </a:solidFill>
                  <a:effectLst>
                    <a:outerShdw blurRad="38100" dist="38100" dir="2700000" algn="tl">
                      <a:srgbClr val="000000">
                        <a:alpha val="43137"/>
                      </a:srgbClr>
                    </a:outerShdw>
                  </a:effectLst>
                  <a:latin typeface="Broadway" panose="04040905080B02020502" pitchFamily="82" charset="0"/>
                  <a:ea typeface="方正喵呜体" panose="02010600010101010101" pitchFamily="2" charset="-122"/>
                </a:rPr>
                <a:t>2</a:t>
              </a:r>
              <a:endParaRPr lang="zh-CN" altLang="en-US" sz="4000" dirty="0">
                <a:solidFill>
                  <a:srgbClr val="F6C100"/>
                </a:solidFill>
                <a:effectLst>
                  <a:outerShdw blurRad="38100" dist="38100" dir="2700000" algn="tl">
                    <a:srgbClr val="000000">
                      <a:alpha val="43137"/>
                    </a:srgbClr>
                  </a:outerShdw>
                </a:effectLst>
                <a:latin typeface="Broadway" panose="04040905080B02020502" pitchFamily="82" charset="0"/>
                <a:ea typeface="方正喵呜体" panose="02010600010101010101" pitchFamily="2" charset="-122"/>
              </a:endParaRPr>
            </a:p>
          </p:txBody>
        </p:sp>
      </p:grpSp>
      <p:sp>
        <p:nvSpPr>
          <p:cNvPr id="12" name="文本框 23">
            <a:extLst>
              <a:ext uri="{FF2B5EF4-FFF2-40B4-BE49-F238E27FC236}">
                <a16:creationId xmlns:a16="http://schemas.microsoft.com/office/drawing/2014/main" id="{D46654D6-1C8D-4FE4-9D26-EED354C4D81A}"/>
              </a:ext>
            </a:extLst>
          </p:cNvPr>
          <p:cNvSpPr txBox="1"/>
          <p:nvPr/>
        </p:nvSpPr>
        <p:spPr>
          <a:xfrm>
            <a:off x="1494346" y="89436"/>
            <a:ext cx="8818054" cy="923330"/>
          </a:xfrm>
          <a:prstGeom prst="rect">
            <a:avLst/>
          </a:prstGeom>
          <a:noFill/>
        </p:spPr>
        <p:txBody>
          <a:bodyPr wrap="square" rtlCol="0">
            <a:spAutoFit/>
          </a:bodyPr>
          <a:lstStyle/>
          <a:p>
            <a:pPr>
              <a:tabLst>
                <a:tab pos="4037013" algn="l"/>
              </a:tabLst>
            </a:pPr>
            <a:r>
              <a:rPr lang="zh-CN" altLang="en-US" sz="5400" b="1" dirty="0">
                <a:solidFill>
                  <a:schemeClr val="bg1"/>
                </a:solidFill>
                <a:effectLst>
                  <a:outerShdw blurRad="50800" dist="38100" dir="2700000" algn="tl" rotWithShape="0">
                    <a:prstClr val="black">
                      <a:alpha val="40000"/>
                    </a:prstClr>
                  </a:outerShdw>
                </a:effectLst>
                <a:latin typeface="+mn-ea"/>
              </a:rPr>
              <a:t>怎样的人更能获得完美的爱</a:t>
            </a:r>
          </a:p>
        </p:txBody>
      </p:sp>
      <p:sp>
        <p:nvSpPr>
          <p:cNvPr id="13" name="文本框 17">
            <a:extLst>
              <a:ext uri="{FF2B5EF4-FFF2-40B4-BE49-F238E27FC236}">
                <a16:creationId xmlns:a16="http://schemas.microsoft.com/office/drawing/2014/main" id="{34887FA1-5CA7-4B41-88EF-148912E377CD}"/>
              </a:ext>
            </a:extLst>
          </p:cNvPr>
          <p:cNvSpPr txBox="1"/>
          <p:nvPr/>
        </p:nvSpPr>
        <p:spPr>
          <a:xfrm>
            <a:off x="1494346" y="1836350"/>
            <a:ext cx="2448106" cy="769441"/>
          </a:xfrm>
          <a:prstGeom prst="rect">
            <a:avLst/>
          </a:prstGeom>
          <a:noFill/>
        </p:spPr>
        <p:txBody>
          <a:bodyPr wrap="none" rtlCol="0">
            <a:spAutoFit/>
          </a:bodyPr>
          <a:lstStyle/>
          <a:p>
            <a:r>
              <a:rPr lang="zh-CN" altLang="en-US" sz="4400" b="1" dirty="0">
                <a:ln w="0"/>
                <a:latin typeface="Algerian" panose="04020705040A02060702" pitchFamily="82" charset="0"/>
              </a:rPr>
              <a:t>依恋理论</a:t>
            </a:r>
          </a:p>
        </p:txBody>
      </p:sp>
      <p:cxnSp>
        <p:nvCxnSpPr>
          <p:cNvPr id="7" name="直線矢印コネクタ 6">
            <a:extLst>
              <a:ext uri="{FF2B5EF4-FFF2-40B4-BE49-F238E27FC236}">
                <a16:creationId xmlns:a16="http://schemas.microsoft.com/office/drawing/2014/main" id="{CB8A0987-5840-4AD2-92D1-2F57595080F7}"/>
              </a:ext>
            </a:extLst>
          </p:cNvPr>
          <p:cNvCxnSpPr>
            <a:cxnSpLocks/>
          </p:cNvCxnSpPr>
          <p:nvPr/>
        </p:nvCxnSpPr>
        <p:spPr>
          <a:xfrm flipV="1">
            <a:off x="1589050" y="4517961"/>
            <a:ext cx="9172084" cy="847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DD17B51E-4F37-4859-B997-090089DD78F4}"/>
              </a:ext>
            </a:extLst>
          </p:cNvPr>
          <p:cNvCxnSpPr>
            <a:cxnSpLocks/>
          </p:cNvCxnSpPr>
          <p:nvPr/>
        </p:nvCxnSpPr>
        <p:spPr>
          <a:xfrm>
            <a:off x="2297512" y="4433963"/>
            <a:ext cx="0" cy="92468"/>
          </a:xfrm>
          <a:prstGeom prst="line">
            <a:avLst/>
          </a:prstGeom>
          <a:ln w="57150">
            <a:solidFill>
              <a:srgbClr val="050505"/>
            </a:solidFill>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8D00D5D9-5DD2-4219-9E38-FE33191AC5CE}"/>
              </a:ext>
            </a:extLst>
          </p:cNvPr>
          <p:cNvCxnSpPr>
            <a:cxnSpLocks/>
          </p:cNvCxnSpPr>
          <p:nvPr/>
        </p:nvCxnSpPr>
        <p:spPr>
          <a:xfrm>
            <a:off x="6420786" y="4433963"/>
            <a:ext cx="0" cy="92468"/>
          </a:xfrm>
          <a:prstGeom prst="line">
            <a:avLst/>
          </a:prstGeom>
          <a:ln w="57150">
            <a:solidFill>
              <a:srgbClr val="050505"/>
            </a:solidFill>
          </a:ln>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8D2D2FA5-36F5-469A-A263-B00F73F51DC2}"/>
              </a:ext>
            </a:extLst>
          </p:cNvPr>
          <p:cNvCxnSpPr>
            <a:cxnSpLocks/>
          </p:cNvCxnSpPr>
          <p:nvPr/>
        </p:nvCxnSpPr>
        <p:spPr>
          <a:xfrm>
            <a:off x="8655990" y="4425493"/>
            <a:ext cx="0" cy="92468"/>
          </a:xfrm>
          <a:prstGeom prst="line">
            <a:avLst/>
          </a:prstGeom>
          <a:ln w="57150">
            <a:solidFill>
              <a:srgbClr val="050505"/>
            </a:solidFill>
          </a:ln>
        </p:spPr>
        <p:style>
          <a:lnRef idx="1">
            <a:schemeClr val="accent1"/>
          </a:lnRef>
          <a:fillRef idx="0">
            <a:schemeClr val="accent1"/>
          </a:fillRef>
          <a:effectRef idx="0">
            <a:schemeClr val="accent1"/>
          </a:effectRef>
          <a:fontRef idx="minor">
            <a:schemeClr val="tx1"/>
          </a:fontRef>
        </p:style>
      </p:cxnSp>
      <p:sp>
        <p:nvSpPr>
          <p:cNvPr id="16" name="テキスト ボックス 15">
            <a:extLst>
              <a:ext uri="{FF2B5EF4-FFF2-40B4-BE49-F238E27FC236}">
                <a16:creationId xmlns:a16="http://schemas.microsoft.com/office/drawing/2014/main" id="{3D25D739-06C6-4340-B818-B3F09CEBBEB1}"/>
              </a:ext>
            </a:extLst>
          </p:cNvPr>
          <p:cNvSpPr txBox="1"/>
          <p:nvPr/>
        </p:nvSpPr>
        <p:spPr>
          <a:xfrm>
            <a:off x="1965791" y="4610432"/>
            <a:ext cx="652743" cy="369332"/>
          </a:xfrm>
          <a:prstGeom prst="rect">
            <a:avLst/>
          </a:prstGeom>
          <a:noFill/>
        </p:spPr>
        <p:txBody>
          <a:bodyPr wrap="none" rtlCol="0">
            <a:spAutoFit/>
          </a:bodyPr>
          <a:lstStyle/>
          <a:p>
            <a:r>
              <a:rPr lang="en-US" altLang="zh-CN" b="1" dirty="0"/>
              <a:t>1950</a:t>
            </a:r>
            <a:endParaRPr lang="zh-CN" altLang="en-US" b="1" dirty="0"/>
          </a:p>
        </p:txBody>
      </p:sp>
      <p:sp>
        <p:nvSpPr>
          <p:cNvPr id="24" name="テキスト ボックス 23">
            <a:extLst>
              <a:ext uri="{FF2B5EF4-FFF2-40B4-BE49-F238E27FC236}">
                <a16:creationId xmlns:a16="http://schemas.microsoft.com/office/drawing/2014/main" id="{BA44AE43-1263-46D7-A146-5CDB6BB23BBC}"/>
              </a:ext>
            </a:extLst>
          </p:cNvPr>
          <p:cNvSpPr txBox="1"/>
          <p:nvPr/>
        </p:nvSpPr>
        <p:spPr>
          <a:xfrm>
            <a:off x="6094414" y="4610432"/>
            <a:ext cx="652743" cy="369332"/>
          </a:xfrm>
          <a:prstGeom prst="rect">
            <a:avLst/>
          </a:prstGeom>
          <a:noFill/>
        </p:spPr>
        <p:txBody>
          <a:bodyPr wrap="none" rtlCol="0">
            <a:spAutoFit/>
          </a:bodyPr>
          <a:lstStyle/>
          <a:p>
            <a:r>
              <a:rPr lang="en-US" altLang="zh-CN" b="1" dirty="0"/>
              <a:t>1978</a:t>
            </a:r>
            <a:endParaRPr lang="zh-CN" altLang="en-US" b="1" dirty="0"/>
          </a:p>
        </p:txBody>
      </p:sp>
      <p:sp>
        <p:nvSpPr>
          <p:cNvPr id="25" name="テキスト ボックス 24">
            <a:extLst>
              <a:ext uri="{FF2B5EF4-FFF2-40B4-BE49-F238E27FC236}">
                <a16:creationId xmlns:a16="http://schemas.microsoft.com/office/drawing/2014/main" id="{FAD1FA5E-5425-4F1C-92EF-4BE20AD49622}"/>
              </a:ext>
            </a:extLst>
          </p:cNvPr>
          <p:cNvSpPr txBox="1"/>
          <p:nvPr/>
        </p:nvSpPr>
        <p:spPr>
          <a:xfrm>
            <a:off x="8329618" y="4610429"/>
            <a:ext cx="652743" cy="369332"/>
          </a:xfrm>
          <a:prstGeom prst="rect">
            <a:avLst/>
          </a:prstGeom>
          <a:noFill/>
        </p:spPr>
        <p:txBody>
          <a:bodyPr wrap="none" rtlCol="0">
            <a:spAutoFit/>
          </a:bodyPr>
          <a:lstStyle/>
          <a:p>
            <a:r>
              <a:rPr lang="en-US" altLang="zh-CN" b="1" dirty="0"/>
              <a:t>1987</a:t>
            </a:r>
            <a:endParaRPr lang="zh-CN" altLang="en-US" b="1" dirty="0"/>
          </a:p>
        </p:txBody>
      </p:sp>
      <p:sp>
        <p:nvSpPr>
          <p:cNvPr id="18" name="テキスト ボックス 17">
            <a:extLst>
              <a:ext uri="{FF2B5EF4-FFF2-40B4-BE49-F238E27FC236}">
                <a16:creationId xmlns:a16="http://schemas.microsoft.com/office/drawing/2014/main" id="{6321563E-BDD5-4A37-9A64-8D9A284D001F}"/>
              </a:ext>
            </a:extLst>
          </p:cNvPr>
          <p:cNvSpPr txBox="1"/>
          <p:nvPr/>
        </p:nvSpPr>
        <p:spPr>
          <a:xfrm>
            <a:off x="1512105" y="3409763"/>
            <a:ext cx="1723550" cy="707886"/>
          </a:xfrm>
          <a:prstGeom prst="rect">
            <a:avLst/>
          </a:prstGeom>
          <a:noFill/>
        </p:spPr>
        <p:txBody>
          <a:bodyPr wrap="none" rtlCol="0">
            <a:spAutoFit/>
          </a:bodyPr>
          <a:lstStyle/>
          <a:p>
            <a:pPr algn="ctr"/>
            <a:r>
              <a:rPr lang="en-US" altLang="zh-CN" sz="2000" i="0" dirty="0">
                <a:effectLst/>
              </a:rPr>
              <a:t>John Bowlby</a:t>
            </a:r>
          </a:p>
          <a:p>
            <a:pPr algn="ctr"/>
            <a:r>
              <a:rPr lang="zh-CN" altLang="en-US" sz="2000" dirty="0"/>
              <a:t>婴儿依恋理论</a:t>
            </a:r>
            <a:endParaRPr lang="en-US" altLang="zh-CN" sz="2000" i="0" dirty="0">
              <a:effectLst/>
            </a:endParaRPr>
          </a:p>
        </p:txBody>
      </p:sp>
      <p:sp>
        <p:nvSpPr>
          <p:cNvPr id="26" name="テキスト ボックス 25">
            <a:extLst>
              <a:ext uri="{FF2B5EF4-FFF2-40B4-BE49-F238E27FC236}">
                <a16:creationId xmlns:a16="http://schemas.microsoft.com/office/drawing/2014/main" id="{144F3DEE-DEFD-4A30-BD68-C94DA26ADC6A}"/>
              </a:ext>
            </a:extLst>
          </p:cNvPr>
          <p:cNvSpPr txBox="1"/>
          <p:nvPr/>
        </p:nvSpPr>
        <p:spPr>
          <a:xfrm>
            <a:off x="5559011" y="3411504"/>
            <a:ext cx="1723549" cy="707886"/>
          </a:xfrm>
          <a:prstGeom prst="rect">
            <a:avLst/>
          </a:prstGeom>
          <a:noFill/>
        </p:spPr>
        <p:txBody>
          <a:bodyPr wrap="none" rtlCol="0">
            <a:spAutoFit/>
          </a:bodyPr>
          <a:lstStyle/>
          <a:p>
            <a:pPr algn="ctr">
              <a:tabLst>
                <a:tab pos="4037013" algn="l"/>
              </a:tabLst>
            </a:pPr>
            <a:r>
              <a:rPr lang="en-US" altLang="zh-CN" sz="2000" dirty="0"/>
              <a:t>Ainsworth</a:t>
            </a:r>
          </a:p>
          <a:p>
            <a:pPr algn="ctr">
              <a:tabLst>
                <a:tab pos="4037013" algn="l"/>
              </a:tabLst>
            </a:pPr>
            <a:r>
              <a:rPr lang="zh-CN" altLang="en-US" sz="2000" dirty="0"/>
              <a:t>成人依恋理论</a:t>
            </a:r>
            <a:endParaRPr lang="en-US" altLang="zh-CN" sz="2000" dirty="0"/>
          </a:p>
        </p:txBody>
      </p:sp>
      <p:sp>
        <p:nvSpPr>
          <p:cNvPr id="27" name="テキスト ボックス 26">
            <a:extLst>
              <a:ext uri="{FF2B5EF4-FFF2-40B4-BE49-F238E27FC236}">
                <a16:creationId xmlns:a16="http://schemas.microsoft.com/office/drawing/2014/main" id="{27BAB2D8-4DFB-4123-B546-94376AC8751A}"/>
              </a:ext>
            </a:extLst>
          </p:cNvPr>
          <p:cNvSpPr txBox="1"/>
          <p:nvPr/>
        </p:nvSpPr>
        <p:spPr>
          <a:xfrm>
            <a:off x="7794215" y="3409762"/>
            <a:ext cx="1723549" cy="707886"/>
          </a:xfrm>
          <a:prstGeom prst="rect">
            <a:avLst/>
          </a:prstGeom>
          <a:noFill/>
        </p:spPr>
        <p:txBody>
          <a:bodyPr wrap="none" rtlCol="0">
            <a:spAutoFit/>
          </a:bodyPr>
          <a:lstStyle/>
          <a:p>
            <a:pPr algn="ctr">
              <a:tabLst>
                <a:tab pos="4037013" algn="l"/>
              </a:tabLst>
            </a:pPr>
            <a:r>
              <a:rPr lang="en-US" altLang="zh-CN" sz="2000" dirty="0">
                <a:effectLst/>
              </a:rPr>
              <a:t>Philip Shaver</a:t>
            </a:r>
          </a:p>
          <a:p>
            <a:pPr algn="ctr">
              <a:tabLst>
                <a:tab pos="4037013" algn="l"/>
              </a:tabLst>
            </a:pPr>
            <a:r>
              <a:rPr lang="zh-CN" altLang="en-US" sz="2000" dirty="0"/>
              <a:t>成人依恋类型</a:t>
            </a:r>
            <a:endParaRPr lang="en-US" altLang="zh-CN" sz="2000" dirty="0"/>
          </a:p>
        </p:txBody>
      </p:sp>
      <p:sp>
        <p:nvSpPr>
          <p:cNvPr id="29" name="椭圆 3">
            <a:extLst>
              <a:ext uri="{FF2B5EF4-FFF2-40B4-BE49-F238E27FC236}">
                <a16:creationId xmlns:a16="http://schemas.microsoft.com/office/drawing/2014/main" id="{EF31C7FF-856D-4EB2-8102-4BC759633AD6}"/>
              </a:ext>
            </a:extLst>
          </p:cNvPr>
          <p:cNvSpPr/>
          <p:nvPr/>
        </p:nvSpPr>
        <p:spPr>
          <a:xfrm>
            <a:off x="7589411" y="3347278"/>
            <a:ext cx="2160755" cy="822392"/>
          </a:xfrm>
          <a:prstGeom prst="ellipse">
            <a:avLst/>
          </a:prstGeom>
          <a:noFill/>
          <a:ln w="2857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zh-CN" altLang="en-US"/>
          </a:p>
        </p:txBody>
      </p:sp>
    </p:spTree>
    <p:extLst>
      <p:ext uri="{BB962C8B-B14F-4D97-AF65-F5344CB8AC3E}">
        <p14:creationId xmlns:p14="http://schemas.microsoft.com/office/powerpoint/2010/main" val="929525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
            <a:extLst>
              <a:ext uri="{FF2B5EF4-FFF2-40B4-BE49-F238E27FC236}">
                <a16:creationId xmlns:a16="http://schemas.microsoft.com/office/drawing/2014/main" id="{55001BB3-29CA-41CB-AD90-D81F06F361A8}"/>
              </a:ext>
            </a:extLst>
          </p:cNvPr>
          <p:cNvGrpSpPr/>
          <p:nvPr/>
        </p:nvGrpSpPr>
        <p:grpSpPr>
          <a:xfrm rot="194336">
            <a:off x="-253289" y="-390192"/>
            <a:ext cx="12682519" cy="1724883"/>
            <a:chOff x="-253289" y="-390192"/>
            <a:chExt cx="12682519" cy="1724883"/>
          </a:xfrm>
        </p:grpSpPr>
        <p:sp>
          <p:nvSpPr>
            <p:cNvPr id="14" name="任意多边形 2">
              <a:extLst>
                <a:ext uri="{FF2B5EF4-FFF2-40B4-BE49-F238E27FC236}">
                  <a16:creationId xmlns:a16="http://schemas.microsoft.com/office/drawing/2014/main" id="{1F7163F4-E966-4556-AD34-DA07493AD873}"/>
                </a:ext>
              </a:extLst>
            </p:cNvPr>
            <p:cNvSpPr/>
            <p:nvPr/>
          </p:nvSpPr>
          <p:spPr>
            <a:xfrm rot="21395224">
              <a:off x="-253289" y="-390192"/>
              <a:ext cx="12682519" cy="1369454"/>
            </a:xfrm>
            <a:custGeom>
              <a:avLst/>
              <a:gdLst>
                <a:gd name="connsiteX0" fmla="*/ 1644665 w 12682519"/>
                <a:gd name="connsiteY0" fmla="*/ 1359223 h 1369454"/>
                <a:gd name="connsiteX1" fmla="*/ 1644690 w 12682519"/>
                <a:gd name="connsiteY1" fmla="*/ 1367663 h 1369454"/>
                <a:gd name="connsiteX2" fmla="*/ 1028960 w 12682519"/>
                <a:gd name="connsiteY2" fmla="*/ 1369454 h 1369454"/>
                <a:gd name="connsiteX3" fmla="*/ 1028930 w 12682519"/>
                <a:gd name="connsiteY3" fmla="*/ 1359223 h 1369454"/>
                <a:gd name="connsiteX4" fmla="*/ 12682519 w 12682519"/>
                <a:gd name="connsiteY4" fmla="*/ 0 h 1369454"/>
                <a:gd name="connsiteX5" fmla="*/ 12682519 w 12682519"/>
                <a:gd name="connsiteY5" fmla="*/ 1359223 h 1369454"/>
                <a:gd name="connsiteX6" fmla="*/ 1644665 w 12682519"/>
                <a:gd name="connsiteY6" fmla="*/ 1359223 h 1369454"/>
                <a:gd name="connsiteX7" fmla="*/ 1643043 w 12682519"/>
                <a:gd name="connsiteY7" fmla="*/ 801553 h 1369454"/>
                <a:gd name="connsiteX8" fmla="*/ 1334698 w 12682519"/>
                <a:gd name="connsiteY8" fmla="*/ 637353 h 1369454"/>
                <a:gd name="connsiteX9" fmla="*/ 1027313 w 12682519"/>
                <a:gd name="connsiteY9" fmla="*/ 803344 h 1369454"/>
                <a:gd name="connsiteX10" fmla="*/ 1028930 w 12682519"/>
                <a:gd name="connsiteY10" fmla="*/ 1359223 h 1369454"/>
                <a:gd name="connsiteX11" fmla="*/ 0 w 12682519"/>
                <a:gd name="connsiteY11" fmla="*/ 1359223 h 1369454"/>
                <a:gd name="connsiteX12" fmla="*/ 0 w 12682519"/>
                <a:gd name="connsiteY12" fmla="*/ 0 h 1369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682519" h="1369454">
                  <a:moveTo>
                    <a:pt x="1644665" y="1359223"/>
                  </a:moveTo>
                  <a:lnTo>
                    <a:pt x="1644690" y="1367663"/>
                  </a:lnTo>
                  <a:lnTo>
                    <a:pt x="1028960" y="1369454"/>
                  </a:lnTo>
                  <a:lnTo>
                    <a:pt x="1028930" y="1359223"/>
                  </a:lnTo>
                  <a:close/>
                  <a:moveTo>
                    <a:pt x="12682519" y="0"/>
                  </a:moveTo>
                  <a:lnTo>
                    <a:pt x="12682519" y="1359223"/>
                  </a:lnTo>
                  <a:lnTo>
                    <a:pt x="1644665" y="1359223"/>
                  </a:lnTo>
                  <a:lnTo>
                    <a:pt x="1643043" y="801553"/>
                  </a:lnTo>
                  <a:lnTo>
                    <a:pt x="1334698" y="637353"/>
                  </a:lnTo>
                  <a:lnTo>
                    <a:pt x="1027313" y="803344"/>
                  </a:lnTo>
                  <a:lnTo>
                    <a:pt x="1028930" y="1359223"/>
                  </a:lnTo>
                  <a:lnTo>
                    <a:pt x="0" y="1359223"/>
                  </a:lnTo>
                  <a:lnTo>
                    <a:pt x="0" y="0"/>
                  </a:lnTo>
                  <a:close/>
                </a:path>
              </a:pathLst>
            </a:custGeom>
            <a:solidFill>
              <a:srgbClr val="F6C1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 name="文本框 3">
              <a:extLst>
                <a:ext uri="{FF2B5EF4-FFF2-40B4-BE49-F238E27FC236}">
                  <a16:creationId xmlns:a16="http://schemas.microsoft.com/office/drawing/2014/main" id="{7C37CC16-157B-4257-A58C-270671175B06}"/>
                </a:ext>
              </a:extLst>
            </p:cNvPr>
            <p:cNvSpPr txBox="1"/>
            <p:nvPr/>
          </p:nvSpPr>
          <p:spPr>
            <a:xfrm rot="21416591">
              <a:off x="852051" y="626805"/>
              <a:ext cx="516488" cy="707886"/>
            </a:xfrm>
            <a:prstGeom prst="rect">
              <a:avLst/>
            </a:prstGeom>
            <a:noFill/>
          </p:spPr>
          <p:txBody>
            <a:bodyPr wrap="none" rtlCol="0">
              <a:spAutoFit/>
            </a:bodyPr>
            <a:lstStyle/>
            <a:p>
              <a:r>
                <a:rPr lang="en-US" altLang="zh-CN" sz="4000" dirty="0">
                  <a:solidFill>
                    <a:srgbClr val="F6C100"/>
                  </a:solidFill>
                  <a:effectLst>
                    <a:outerShdw blurRad="38100" dist="38100" dir="2700000" algn="tl">
                      <a:srgbClr val="000000">
                        <a:alpha val="43137"/>
                      </a:srgbClr>
                    </a:outerShdw>
                  </a:effectLst>
                  <a:latin typeface="Broadway" panose="04040905080B02020502" pitchFamily="82" charset="0"/>
                  <a:ea typeface="方正喵呜体" panose="02010600010101010101" pitchFamily="2" charset="-122"/>
                </a:rPr>
                <a:t>2</a:t>
              </a:r>
              <a:endParaRPr lang="zh-CN" altLang="en-US" sz="4000" dirty="0">
                <a:solidFill>
                  <a:srgbClr val="F6C100"/>
                </a:solidFill>
                <a:effectLst>
                  <a:outerShdw blurRad="38100" dist="38100" dir="2700000" algn="tl">
                    <a:srgbClr val="000000">
                      <a:alpha val="43137"/>
                    </a:srgbClr>
                  </a:outerShdw>
                </a:effectLst>
                <a:latin typeface="Broadway" panose="04040905080B02020502" pitchFamily="82" charset="0"/>
                <a:ea typeface="方正喵呜体" panose="02010600010101010101" pitchFamily="2" charset="-122"/>
              </a:endParaRPr>
            </a:p>
          </p:txBody>
        </p:sp>
      </p:grpSp>
      <p:grpSp>
        <p:nvGrpSpPr>
          <p:cNvPr id="5" name="グループ化 4">
            <a:extLst>
              <a:ext uri="{FF2B5EF4-FFF2-40B4-BE49-F238E27FC236}">
                <a16:creationId xmlns:a16="http://schemas.microsoft.com/office/drawing/2014/main" id="{0B1B7B5C-1D95-4CE0-9BD1-2A219FDB8014}"/>
              </a:ext>
            </a:extLst>
          </p:cNvPr>
          <p:cNvGrpSpPr/>
          <p:nvPr/>
        </p:nvGrpSpPr>
        <p:grpSpPr>
          <a:xfrm>
            <a:off x="5029203" y="1155163"/>
            <a:ext cx="7162800" cy="5613401"/>
            <a:chOff x="2754976" y="1465409"/>
            <a:chExt cx="6837387" cy="5309932"/>
          </a:xfrm>
        </p:grpSpPr>
        <p:pic>
          <p:nvPicPr>
            <p:cNvPr id="8" name="图片 7" descr="日程表&#10;&#10;描述已自动生成">
              <a:extLst>
                <a:ext uri="{FF2B5EF4-FFF2-40B4-BE49-F238E27FC236}">
                  <a16:creationId xmlns:a16="http://schemas.microsoft.com/office/drawing/2014/main" id="{1317C36B-E447-4B6F-B194-529EFD3299DD}"/>
                </a:ext>
              </a:extLst>
            </p:cNvPr>
            <p:cNvPicPr>
              <a:picLocks noChangeAspect="1"/>
            </p:cNvPicPr>
            <p:nvPr/>
          </p:nvPicPr>
          <p:blipFill rotWithShape="1">
            <a:blip r:embed="rId3">
              <a:extLst>
                <a:ext uri="{28A0092B-C50C-407E-A947-70E740481C1C}">
                  <a14:useLocalDpi xmlns:a14="http://schemas.microsoft.com/office/drawing/2010/main" val="0"/>
                </a:ext>
              </a:extLst>
            </a:blip>
            <a:srcRect l="5958" t="31995" r="6279" b="35683"/>
            <a:stretch/>
          </p:blipFill>
          <p:spPr>
            <a:xfrm>
              <a:off x="2754976" y="1465409"/>
              <a:ext cx="6837387" cy="5309932"/>
            </a:xfrm>
            <a:prstGeom prst="rect">
              <a:avLst/>
            </a:prstGeom>
          </p:spPr>
        </p:pic>
        <p:sp>
          <p:nvSpPr>
            <p:cNvPr id="11" name="文本框 10">
              <a:extLst>
                <a:ext uri="{FF2B5EF4-FFF2-40B4-BE49-F238E27FC236}">
                  <a16:creationId xmlns:a16="http://schemas.microsoft.com/office/drawing/2014/main" id="{E4080A8E-68CB-44CC-8BA7-C1AF49060C4B}"/>
                </a:ext>
              </a:extLst>
            </p:cNvPr>
            <p:cNvSpPr txBox="1"/>
            <p:nvPr/>
          </p:nvSpPr>
          <p:spPr>
            <a:xfrm>
              <a:off x="7592813" y="2613850"/>
              <a:ext cx="1475084" cy="400110"/>
            </a:xfrm>
            <a:prstGeom prst="rect">
              <a:avLst/>
            </a:prstGeom>
            <a:noFill/>
          </p:spPr>
          <p:txBody>
            <a:bodyPr wrap="none" rtlCol="0">
              <a:spAutoFit/>
            </a:bodyPr>
            <a:lstStyle/>
            <a:p>
              <a:r>
                <a:rPr lang="zh-CN" altLang="en-US" sz="2000" b="1" dirty="0">
                  <a:solidFill>
                    <a:srgbClr val="1A3B64"/>
                  </a:solidFill>
                </a:rPr>
                <a:t>（焦虑型）</a:t>
              </a:r>
            </a:p>
          </p:txBody>
        </p:sp>
        <p:sp>
          <p:nvSpPr>
            <p:cNvPr id="12" name="文本框 11">
              <a:extLst>
                <a:ext uri="{FF2B5EF4-FFF2-40B4-BE49-F238E27FC236}">
                  <a16:creationId xmlns:a16="http://schemas.microsoft.com/office/drawing/2014/main" id="{4B93A859-7524-4BD1-856F-5831B03C5D4D}"/>
                </a:ext>
              </a:extLst>
            </p:cNvPr>
            <p:cNvSpPr txBox="1"/>
            <p:nvPr/>
          </p:nvSpPr>
          <p:spPr>
            <a:xfrm>
              <a:off x="4932012" y="4618789"/>
              <a:ext cx="1532792" cy="400110"/>
            </a:xfrm>
            <a:prstGeom prst="rect">
              <a:avLst/>
            </a:prstGeom>
            <a:noFill/>
          </p:spPr>
          <p:txBody>
            <a:bodyPr wrap="none" rtlCol="0">
              <a:spAutoFit/>
            </a:bodyPr>
            <a:lstStyle/>
            <a:p>
              <a:r>
                <a:rPr lang="zh-CN" altLang="en-US" sz="2000" b="1" dirty="0">
                  <a:solidFill>
                    <a:srgbClr val="1A3B64"/>
                  </a:solidFill>
                </a:rPr>
                <a:t>（回避型）</a:t>
              </a:r>
            </a:p>
          </p:txBody>
        </p:sp>
      </p:grpSp>
      <p:sp>
        <p:nvSpPr>
          <p:cNvPr id="17" name="文本框 23">
            <a:extLst>
              <a:ext uri="{FF2B5EF4-FFF2-40B4-BE49-F238E27FC236}">
                <a16:creationId xmlns:a16="http://schemas.microsoft.com/office/drawing/2014/main" id="{E0B2E65A-69A8-44F3-BC8E-D93264CEEB58}"/>
              </a:ext>
            </a:extLst>
          </p:cNvPr>
          <p:cNvSpPr txBox="1"/>
          <p:nvPr/>
        </p:nvSpPr>
        <p:spPr>
          <a:xfrm>
            <a:off x="1494346" y="89436"/>
            <a:ext cx="6077708" cy="923330"/>
          </a:xfrm>
          <a:prstGeom prst="rect">
            <a:avLst/>
          </a:prstGeom>
          <a:noFill/>
        </p:spPr>
        <p:txBody>
          <a:bodyPr wrap="square" rtlCol="0">
            <a:spAutoFit/>
          </a:bodyPr>
          <a:lstStyle/>
          <a:p>
            <a:pPr>
              <a:tabLst>
                <a:tab pos="4037013" algn="l"/>
              </a:tabLst>
            </a:pPr>
            <a:r>
              <a:rPr lang="zh-CN" altLang="en-US" sz="5400" b="1" dirty="0">
                <a:solidFill>
                  <a:schemeClr val="bg1"/>
                </a:solidFill>
                <a:effectLst>
                  <a:outerShdw blurRad="50800" dist="38100" dir="2700000" algn="tl" rotWithShape="0">
                    <a:prstClr val="black">
                      <a:alpha val="40000"/>
                    </a:prstClr>
                  </a:outerShdw>
                </a:effectLst>
                <a:latin typeface="+mn-ea"/>
              </a:rPr>
              <a:t>成人依恋类型</a:t>
            </a:r>
          </a:p>
        </p:txBody>
      </p:sp>
      <p:sp>
        <p:nvSpPr>
          <p:cNvPr id="18" name="文本框 7">
            <a:extLst>
              <a:ext uri="{FF2B5EF4-FFF2-40B4-BE49-F238E27FC236}">
                <a16:creationId xmlns:a16="http://schemas.microsoft.com/office/drawing/2014/main" id="{F2FC0920-A1F7-4991-B453-7464869602E8}"/>
              </a:ext>
            </a:extLst>
          </p:cNvPr>
          <p:cNvSpPr txBox="1"/>
          <p:nvPr/>
        </p:nvSpPr>
        <p:spPr>
          <a:xfrm>
            <a:off x="708724" y="1335589"/>
            <a:ext cx="4354343" cy="5293757"/>
          </a:xfrm>
          <a:prstGeom prst="rect">
            <a:avLst/>
          </a:prstGeom>
          <a:noFill/>
        </p:spPr>
        <p:txBody>
          <a:bodyPr wrap="square" rtlCol="0">
            <a:spAutoFit/>
          </a:bodyPr>
          <a:lstStyle/>
          <a:p>
            <a:r>
              <a:rPr lang="zh-CN" altLang="en-US" sz="2800" b="1" dirty="0">
                <a:latin typeface="+mn-ea"/>
              </a:rPr>
              <a:t>回避亲密</a:t>
            </a:r>
            <a:endParaRPr lang="en-US" altLang="zh-CN" sz="2800" b="1" dirty="0">
              <a:latin typeface="+mn-ea"/>
            </a:endParaRPr>
          </a:p>
          <a:p>
            <a:endParaRPr lang="en-US" altLang="zh-CN" b="1" i="0" dirty="0">
              <a:solidFill>
                <a:srgbClr val="202122"/>
              </a:solidFill>
              <a:effectLst/>
              <a:latin typeface="Arial" panose="020B0604020202020204" pitchFamily="34" charset="0"/>
            </a:endParaRPr>
          </a:p>
          <a:p>
            <a:r>
              <a:rPr lang="zh-CN" altLang="en-US" sz="2000" b="1" dirty="0">
                <a:solidFill>
                  <a:srgbClr val="202122"/>
                </a:solidFill>
                <a:latin typeface="Arial" panose="020B0604020202020204" pitchFamily="34" charset="0"/>
              </a:rPr>
              <a:t>表现：对他人的热情和温柔感到压力。对他人的信赖感低，猜忌多虑，认为他人是用亲密向自己索要代价。回避他人的好，把他人的好转变成不需要自己做出过多回报的形式。</a:t>
            </a:r>
            <a:endParaRPr lang="en-US" altLang="zh-CN" sz="2000" b="1" dirty="0">
              <a:solidFill>
                <a:srgbClr val="202122"/>
              </a:solidFill>
              <a:latin typeface="Arial" panose="020B0604020202020204" pitchFamily="34" charset="0"/>
            </a:endParaRPr>
          </a:p>
          <a:p>
            <a:endParaRPr lang="en-US" altLang="zh-CN" sz="1600" b="1" dirty="0">
              <a:solidFill>
                <a:srgbClr val="202122"/>
              </a:solidFill>
              <a:latin typeface="Arial" panose="020B0604020202020204" pitchFamily="34" charset="0"/>
            </a:endParaRPr>
          </a:p>
          <a:p>
            <a:endParaRPr lang="en-US" altLang="zh-CN" sz="1600" b="1" dirty="0">
              <a:solidFill>
                <a:srgbClr val="202122"/>
              </a:solidFill>
              <a:latin typeface="Arial" panose="020B0604020202020204" pitchFamily="34" charset="0"/>
            </a:endParaRPr>
          </a:p>
          <a:p>
            <a:endParaRPr lang="en-US" altLang="zh-CN" sz="1600" b="1" dirty="0">
              <a:solidFill>
                <a:srgbClr val="202122"/>
              </a:solidFill>
              <a:latin typeface="Arial" panose="020B0604020202020204" pitchFamily="34" charset="0"/>
            </a:endParaRPr>
          </a:p>
          <a:p>
            <a:r>
              <a:rPr lang="zh-CN" altLang="en-US" sz="2800" b="1" dirty="0">
                <a:latin typeface="+mn-ea"/>
              </a:rPr>
              <a:t>忧虑被弃</a:t>
            </a:r>
            <a:endParaRPr lang="en-US" altLang="zh-CN" sz="2800" b="1" dirty="0">
              <a:latin typeface="+mn-ea"/>
            </a:endParaRPr>
          </a:p>
          <a:p>
            <a:endParaRPr lang="en-US" altLang="zh-CN" sz="1600" b="1" dirty="0">
              <a:solidFill>
                <a:srgbClr val="202122"/>
              </a:solidFill>
              <a:latin typeface="Arial" panose="020B0604020202020204" pitchFamily="34" charset="0"/>
            </a:endParaRPr>
          </a:p>
          <a:p>
            <a:r>
              <a:rPr lang="zh-CN" altLang="en-US" sz="2000" b="1" dirty="0">
                <a:solidFill>
                  <a:srgbClr val="202122"/>
                </a:solidFill>
                <a:latin typeface="Arial" panose="020B0604020202020204" pitchFamily="34" charset="0"/>
              </a:rPr>
              <a:t>表现：渴望被爱被认可，容易感到不安，很在乎对方的想法。经常会因为一些细小的事觉得自己不受关注，有时会为了引起对方关注而故意做出一些让对方觉得奇怪或者生气的举动。</a:t>
            </a:r>
            <a:endParaRPr lang="en-US" altLang="zh-CN" sz="2000" b="1" dirty="0">
              <a:solidFill>
                <a:srgbClr val="202122"/>
              </a:solidFill>
              <a:latin typeface="Arial" panose="020B0604020202020204" pitchFamily="34" charset="0"/>
            </a:endParaRPr>
          </a:p>
        </p:txBody>
      </p:sp>
      <p:sp>
        <p:nvSpPr>
          <p:cNvPr id="6" name="正方形/長方形 5">
            <a:extLst>
              <a:ext uri="{FF2B5EF4-FFF2-40B4-BE49-F238E27FC236}">
                <a16:creationId xmlns:a16="http://schemas.microsoft.com/office/drawing/2014/main" id="{B7DA1791-82CC-4419-B9A0-E0C3B06BE8B2}"/>
              </a:ext>
            </a:extLst>
          </p:cNvPr>
          <p:cNvSpPr/>
          <p:nvPr/>
        </p:nvSpPr>
        <p:spPr>
          <a:xfrm>
            <a:off x="6326064" y="1445909"/>
            <a:ext cx="1605742" cy="923330"/>
          </a:xfrm>
          <a:prstGeom prst="rect">
            <a:avLst/>
          </a:prstGeom>
          <a:solidFill>
            <a:schemeClr val="bg1"/>
          </a:solidFill>
        </p:spPr>
        <p:txBody>
          <a:bodyPr wrap="square" lIns="91440" tIns="45720" rIns="91440" bIns="45720">
            <a:spAutoFit/>
          </a:bodyPr>
          <a:lstStyle/>
          <a:p>
            <a:pPr algn="ctr"/>
            <a:r>
              <a:rPr lang="zh-CN" altLang="en-US" sz="54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圣母</a:t>
            </a:r>
            <a:endParaRPr lang="ja-JP" altLang="en-US" sz="54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ndParaRPr>
          </a:p>
        </p:txBody>
      </p:sp>
      <p:sp>
        <p:nvSpPr>
          <p:cNvPr id="21" name="正方形/長方形 20">
            <a:extLst>
              <a:ext uri="{FF2B5EF4-FFF2-40B4-BE49-F238E27FC236}">
                <a16:creationId xmlns:a16="http://schemas.microsoft.com/office/drawing/2014/main" id="{2C89429C-9A11-4B51-93AF-D1EE53D1F13F}"/>
              </a:ext>
            </a:extLst>
          </p:cNvPr>
          <p:cNvSpPr/>
          <p:nvPr/>
        </p:nvSpPr>
        <p:spPr>
          <a:xfrm>
            <a:off x="9101859" y="1481017"/>
            <a:ext cx="1605742" cy="923330"/>
          </a:xfrm>
          <a:prstGeom prst="rect">
            <a:avLst/>
          </a:prstGeom>
          <a:solidFill>
            <a:schemeClr val="bg1"/>
          </a:solidFill>
        </p:spPr>
        <p:txBody>
          <a:bodyPr wrap="square" lIns="91440" tIns="45720" rIns="91440" bIns="45720">
            <a:spAutoFit/>
          </a:bodyPr>
          <a:lstStyle/>
          <a:p>
            <a:pPr algn="ctr"/>
            <a:r>
              <a:rPr lang="zh-CN" altLang="en-US" sz="5400" b="1"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作王</a:t>
            </a:r>
            <a:endParaRPr lang="ja-JP" altLang="en-US" sz="5400" b="1"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endParaRPr>
          </a:p>
        </p:txBody>
      </p:sp>
      <p:sp>
        <p:nvSpPr>
          <p:cNvPr id="24" name="正方形/長方形 23">
            <a:extLst>
              <a:ext uri="{FF2B5EF4-FFF2-40B4-BE49-F238E27FC236}">
                <a16:creationId xmlns:a16="http://schemas.microsoft.com/office/drawing/2014/main" id="{6C96F749-80B2-4C7D-A44C-6F31641D2679}"/>
              </a:ext>
            </a:extLst>
          </p:cNvPr>
          <p:cNvSpPr/>
          <p:nvPr/>
        </p:nvSpPr>
        <p:spPr>
          <a:xfrm>
            <a:off x="9207434" y="5552128"/>
            <a:ext cx="1605742" cy="923330"/>
          </a:xfrm>
          <a:prstGeom prst="rect">
            <a:avLst/>
          </a:prstGeom>
          <a:solidFill>
            <a:schemeClr val="bg1"/>
          </a:solidFill>
        </p:spPr>
        <p:txBody>
          <a:bodyPr wrap="square" lIns="91440" tIns="45720" rIns="91440" bIns="45720">
            <a:spAutoFit/>
          </a:bodyPr>
          <a:lstStyle/>
          <a:p>
            <a:pPr algn="ctr"/>
            <a:r>
              <a:rPr lang="zh-CN" altLang="en-US" sz="5400" b="1"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傲娇</a:t>
            </a:r>
            <a:endParaRPr lang="ja-JP" altLang="en-US" sz="5400" b="1"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endParaRPr>
          </a:p>
        </p:txBody>
      </p:sp>
      <p:sp>
        <p:nvSpPr>
          <p:cNvPr id="25" name="正方形/長方形 24">
            <a:extLst>
              <a:ext uri="{FF2B5EF4-FFF2-40B4-BE49-F238E27FC236}">
                <a16:creationId xmlns:a16="http://schemas.microsoft.com/office/drawing/2014/main" id="{4A9D5A92-7661-4A65-A50B-4022FC540D8D}"/>
              </a:ext>
            </a:extLst>
          </p:cNvPr>
          <p:cNvSpPr/>
          <p:nvPr/>
        </p:nvSpPr>
        <p:spPr>
          <a:xfrm>
            <a:off x="6395451" y="5548525"/>
            <a:ext cx="1605742" cy="923330"/>
          </a:xfrm>
          <a:prstGeom prst="rect">
            <a:avLst/>
          </a:prstGeom>
          <a:solidFill>
            <a:schemeClr val="bg1"/>
          </a:solidFill>
        </p:spPr>
        <p:txBody>
          <a:bodyPr wrap="square" lIns="91440" tIns="45720" rIns="91440" bIns="45720">
            <a:spAutoFit/>
          </a:bodyPr>
          <a:lstStyle/>
          <a:p>
            <a:pPr algn="ctr"/>
            <a:r>
              <a:rPr lang="zh-CN" altLang="en-US" sz="5400" b="1"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直男</a:t>
            </a:r>
            <a:endParaRPr lang="ja-JP" altLang="en-US" sz="5400" b="1"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endParaRPr>
          </a:p>
        </p:txBody>
      </p:sp>
    </p:spTree>
    <p:extLst>
      <p:ext uri="{BB962C8B-B14F-4D97-AF65-F5344CB8AC3E}">
        <p14:creationId xmlns:p14="http://schemas.microsoft.com/office/powerpoint/2010/main" val="3535035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1" grpId="0" animBg="1"/>
      <p:bldP spid="24" grpId="0" animBg="1"/>
      <p:bldP spid="2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1">
            <a:extLst>
              <a:ext uri="{FF2B5EF4-FFF2-40B4-BE49-F238E27FC236}">
                <a16:creationId xmlns:a16="http://schemas.microsoft.com/office/drawing/2014/main" id="{3E36DFF9-6F13-414A-B826-7CFE5DA8712C}"/>
              </a:ext>
            </a:extLst>
          </p:cNvPr>
          <p:cNvGrpSpPr/>
          <p:nvPr/>
        </p:nvGrpSpPr>
        <p:grpSpPr>
          <a:xfrm rot="194336">
            <a:off x="-253289" y="-390192"/>
            <a:ext cx="12682519" cy="1724883"/>
            <a:chOff x="-253289" y="-390192"/>
            <a:chExt cx="12682519" cy="1724883"/>
          </a:xfrm>
        </p:grpSpPr>
        <p:sp>
          <p:nvSpPr>
            <p:cNvPr id="22" name="任意多边形 2">
              <a:extLst>
                <a:ext uri="{FF2B5EF4-FFF2-40B4-BE49-F238E27FC236}">
                  <a16:creationId xmlns:a16="http://schemas.microsoft.com/office/drawing/2014/main" id="{B16741D0-9F3B-4E97-92DF-2F02DE99ED9E}"/>
                </a:ext>
              </a:extLst>
            </p:cNvPr>
            <p:cNvSpPr/>
            <p:nvPr/>
          </p:nvSpPr>
          <p:spPr>
            <a:xfrm rot="21395224">
              <a:off x="-253289" y="-390192"/>
              <a:ext cx="12682519" cy="1369454"/>
            </a:xfrm>
            <a:custGeom>
              <a:avLst/>
              <a:gdLst>
                <a:gd name="connsiteX0" fmla="*/ 1644665 w 12682519"/>
                <a:gd name="connsiteY0" fmla="*/ 1359223 h 1369454"/>
                <a:gd name="connsiteX1" fmla="*/ 1644690 w 12682519"/>
                <a:gd name="connsiteY1" fmla="*/ 1367663 h 1369454"/>
                <a:gd name="connsiteX2" fmla="*/ 1028960 w 12682519"/>
                <a:gd name="connsiteY2" fmla="*/ 1369454 h 1369454"/>
                <a:gd name="connsiteX3" fmla="*/ 1028930 w 12682519"/>
                <a:gd name="connsiteY3" fmla="*/ 1359223 h 1369454"/>
                <a:gd name="connsiteX4" fmla="*/ 12682519 w 12682519"/>
                <a:gd name="connsiteY4" fmla="*/ 0 h 1369454"/>
                <a:gd name="connsiteX5" fmla="*/ 12682519 w 12682519"/>
                <a:gd name="connsiteY5" fmla="*/ 1359223 h 1369454"/>
                <a:gd name="connsiteX6" fmla="*/ 1644665 w 12682519"/>
                <a:gd name="connsiteY6" fmla="*/ 1359223 h 1369454"/>
                <a:gd name="connsiteX7" fmla="*/ 1643043 w 12682519"/>
                <a:gd name="connsiteY7" fmla="*/ 801553 h 1369454"/>
                <a:gd name="connsiteX8" fmla="*/ 1334698 w 12682519"/>
                <a:gd name="connsiteY8" fmla="*/ 637353 h 1369454"/>
                <a:gd name="connsiteX9" fmla="*/ 1027313 w 12682519"/>
                <a:gd name="connsiteY9" fmla="*/ 803344 h 1369454"/>
                <a:gd name="connsiteX10" fmla="*/ 1028930 w 12682519"/>
                <a:gd name="connsiteY10" fmla="*/ 1359223 h 1369454"/>
                <a:gd name="connsiteX11" fmla="*/ 0 w 12682519"/>
                <a:gd name="connsiteY11" fmla="*/ 1359223 h 1369454"/>
                <a:gd name="connsiteX12" fmla="*/ 0 w 12682519"/>
                <a:gd name="connsiteY12" fmla="*/ 0 h 1369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682519" h="1369454">
                  <a:moveTo>
                    <a:pt x="1644665" y="1359223"/>
                  </a:moveTo>
                  <a:lnTo>
                    <a:pt x="1644690" y="1367663"/>
                  </a:lnTo>
                  <a:lnTo>
                    <a:pt x="1028960" y="1369454"/>
                  </a:lnTo>
                  <a:lnTo>
                    <a:pt x="1028930" y="1359223"/>
                  </a:lnTo>
                  <a:close/>
                  <a:moveTo>
                    <a:pt x="12682519" y="0"/>
                  </a:moveTo>
                  <a:lnTo>
                    <a:pt x="12682519" y="1359223"/>
                  </a:lnTo>
                  <a:lnTo>
                    <a:pt x="1644665" y="1359223"/>
                  </a:lnTo>
                  <a:lnTo>
                    <a:pt x="1643043" y="801553"/>
                  </a:lnTo>
                  <a:lnTo>
                    <a:pt x="1334698" y="637353"/>
                  </a:lnTo>
                  <a:lnTo>
                    <a:pt x="1027313" y="803344"/>
                  </a:lnTo>
                  <a:lnTo>
                    <a:pt x="1028930" y="1359223"/>
                  </a:lnTo>
                  <a:lnTo>
                    <a:pt x="0" y="1359223"/>
                  </a:lnTo>
                  <a:lnTo>
                    <a:pt x="0" y="0"/>
                  </a:lnTo>
                  <a:close/>
                </a:path>
              </a:pathLst>
            </a:custGeom>
            <a:solidFill>
              <a:srgbClr val="F6C1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3" name="文本框 3">
              <a:extLst>
                <a:ext uri="{FF2B5EF4-FFF2-40B4-BE49-F238E27FC236}">
                  <a16:creationId xmlns:a16="http://schemas.microsoft.com/office/drawing/2014/main" id="{7DF7AE4F-4392-427F-A63E-C7105D88C0A1}"/>
                </a:ext>
              </a:extLst>
            </p:cNvPr>
            <p:cNvSpPr txBox="1"/>
            <p:nvPr/>
          </p:nvSpPr>
          <p:spPr>
            <a:xfrm rot="21416591">
              <a:off x="852051" y="626805"/>
              <a:ext cx="516488" cy="707886"/>
            </a:xfrm>
            <a:prstGeom prst="rect">
              <a:avLst/>
            </a:prstGeom>
            <a:noFill/>
          </p:spPr>
          <p:txBody>
            <a:bodyPr wrap="none" rtlCol="0">
              <a:spAutoFit/>
            </a:bodyPr>
            <a:lstStyle/>
            <a:p>
              <a:r>
                <a:rPr lang="en-US" altLang="zh-CN" sz="4000" dirty="0">
                  <a:solidFill>
                    <a:srgbClr val="F6C100"/>
                  </a:solidFill>
                  <a:effectLst>
                    <a:outerShdw blurRad="38100" dist="38100" dir="2700000" algn="tl">
                      <a:srgbClr val="000000">
                        <a:alpha val="43137"/>
                      </a:srgbClr>
                    </a:outerShdw>
                  </a:effectLst>
                  <a:latin typeface="Broadway" panose="04040905080B02020502" pitchFamily="82" charset="0"/>
                  <a:ea typeface="方正喵呜体" panose="02010600010101010101" pitchFamily="2" charset="-122"/>
                </a:rPr>
                <a:t>2</a:t>
              </a:r>
              <a:endParaRPr lang="zh-CN" altLang="en-US" sz="4000" dirty="0">
                <a:solidFill>
                  <a:srgbClr val="F6C100"/>
                </a:solidFill>
                <a:effectLst>
                  <a:outerShdw blurRad="38100" dist="38100" dir="2700000" algn="tl">
                    <a:srgbClr val="000000">
                      <a:alpha val="43137"/>
                    </a:srgbClr>
                  </a:outerShdw>
                </a:effectLst>
                <a:latin typeface="Broadway" panose="04040905080B02020502" pitchFamily="82" charset="0"/>
                <a:ea typeface="方正喵呜体" panose="02010600010101010101" pitchFamily="2" charset="-122"/>
              </a:endParaRPr>
            </a:p>
          </p:txBody>
        </p:sp>
      </p:grpSp>
      <p:sp>
        <p:nvSpPr>
          <p:cNvPr id="24" name="矩形 23">
            <a:extLst>
              <a:ext uri="{FF2B5EF4-FFF2-40B4-BE49-F238E27FC236}">
                <a16:creationId xmlns:a16="http://schemas.microsoft.com/office/drawing/2014/main" id="{8A8FD0B1-E3ED-41FE-BDF0-C553C1B09C78}"/>
              </a:ext>
            </a:extLst>
          </p:cNvPr>
          <p:cNvSpPr/>
          <p:nvPr/>
        </p:nvSpPr>
        <p:spPr>
          <a:xfrm>
            <a:off x="995294" y="1459766"/>
            <a:ext cx="10621557" cy="2410800"/>
          </a:xfrm>
          <a:prstGeom prst="rect">
            <a:avLst/>
          </a:prstGeom>
          <a:gradFill flip="none" rotWithShape="1">
            <a:gsLst>
              <a:gs pos="0">
                <a:srgbClr val="D74242">
                  <a:tint val="66000"/>
                  <a:satMod val="160000"/>
                </a:srgbClr>
              </a:gs>
              <a:gs pos="50000">
                <a:srgbClr val="D74242">
                  <a:tint val="44500"/>
                  <a:satMod val="160000"/>
                </a:srgbClr>
              </a:gs>
              <a:gs pos="100000">
                <a:srgbClr val="D74242">
                  <a:tint val="23500"/>
                  <a:satMod val="160000"/>
                </a:srgbClr>
              </a:gs>
            </a:gsLst>
            <a:lin ang="10800000" scaled="1"/>
            <a:tileRect/>
          </a:gradFill>
          <a:effectLst>
            <a:glow rad="63500">
              <a:schemeClr val="accent1">
                <a:satMod val="175000"/>
                <a:alpha val="40000"/>
              </a:schemeClr>
            </a:glow>
            <a:outerShdw blurRad="57150" dist="19050" dir="5400000" algn="ctr" rotWithShape="0">
              <a:srgbClr val="000000">
                <a:alpha val="63000"/>
              </a:srgb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dirty="0"/>
          </a:p>
        </p:txBody>
      </p:sp>
      <p:sp>
        <p:nvSpPr>
          <p:cNvPr id="10" name="矩形 9">
            <a:extLst>
              <a:ext uri="{FF2B5EF4-FFF2-40B4-BE49-F238E27FC236}">
                <a16:creationId xmlns:a16="http://schemas.microsoft.com/office/drawing/2014/main" id="{9A4630BE-0EB3-4531-B8FB-3BAF4DAAFDDC}"/>
              </a:ext>
            </a:extLst>
          </p:cNvPr>
          <p:cNvSpPr/>
          <p:nvPr/>
        </p:nvSpPr>
        <p:spPr>
          <a:xfrm>
            <a:off x="995294" y="4139392"/>
            <a:ext cx="10621557" cy="2410800"/>
          </a:xfrm>
          <a:prstGeom prst="rect">
            <a:avLst/>
          </a:prstGeom>
          <a:gradFill flip="none" rotWithShape="1">
            <a:gsLst>
              <a:gs pos="0">
                <a:srgbClr val="179ACD">
                  <a:tint val="66000"/>
                  <a:satMod val="160000"/>
                </a:srgbClr>
              </a:gs>
              <a:gs pos="50000">
                <a:srgbClr val="179ACD">
                  <a:tint val="44500"/>
                  <a:satMod val="160000"/>
                </a:srgbClr>
              </a:gs>
              <a:gs pos="100000">
                <a:srgbClr val="179ACD">
                  <a:tint val="23500"/>
                  <a:satMod val="160000"/>
                </a:srgbClr>
              </a:gs>
            </a:gsLst>
            <a:lin ang="0" scaled="1"/>
            <a:tileRect/>
          </a:gradFill>
          <a:effectLst>
            <a:glow rad="63500">
              <a:schemeClr val="accent1">
                <a:satMod val="175000"/>
                <a:alpha val="40000"/>
              </a:schemeClr>
            </a:glow>
            <a:outerShdw blurRad="57150" dist="19050" dir="5400000" algn="ctr" rotWithShape="0">
              <a:srgbClr val="000000">
                <a:alpha val="63000"/>
              </a:srgb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dirty="0"/>
          </a:p>
        </p:txBody>
      </p:sp>
      <p:sp>
        <p:nvSpPr>
          <p:cNvPr id="18" name="矩形 17"/>
          <p:cNvSpPr/>
          <p:nvPr/>
        </p:nvSpPr>
        <p:spPr>
          <a:xfrm>
            <a:off x="3329500" y="4870599"/>
            <a:ext cx="8198104" cy="1579098"/>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descr="图形用户界面, 网站&#10;&#10;描述已自动生成">
            <a:extLst>
              <a:ext uri="{FF2B5EF4-FFF2-40B4-BE49-F238E27FC236}">
                <a16:creationId xmlns:a16="http://schemas.microsoft.com/office/drawing/2014/main" id="{685B8358-9A6B-4B3F-A5BB-C3BE5438564A}"/>
              </a:ext>
            </a:extLst>
          </p:cNvPr>
          <p:cNvPicPr>
            <a:picLocks noChangeAspect="1"/>
          </p:cNvPicPr>
          <p:nvPr/>
        </p:nvPicPr>
        <p:blipFill rotWithShape="1">
          <a:blip r:embed="rId2">
            <a:extLst>
              <a:ext uri="{28A0092B-C50C-407E-A947-70E740481C1C}">
                <a14:useLocalDpi xmlns:a14="http://schemas.microsoft.com/office/drawing/2010/main" val="0"/>
              </a:ext>
            </a:extLst>
          </a:blip>
          <a:srcRect l="48876" t="30840" r="20766" b="53965"/>
          <a:stretch/>
        </p:blipFill>
        <p:spPr>
          <a:xfrm>
            <a:off x="9713712" y="1686038"/>
            <a:ext cx="1718273" cy="1815642"/>
          </a:xfrm>
          <a:prstGeom prst="rect">
            <a:avLst/>
          </a:prstGeom>
        </p:spPr>
      </p:pic>
      <p:pic>
        <p:nvPicPr>
          <p:cNvPr id="9" name="图片 8" descr="图形用户界面, 网站&#10;&#10;描述已自动生成">
            <a:extLst>
              <a:ext uri="{FF2B5EF4-FFF2-40B4-BE49-F238E27FC236}">
                <a16:creationId xmlns:a16="http://schemas.microsoft.com/office/drawing/2014/main" id="{8096DF0A-62E5-4FB1-A7A6-2973F34655BE}"/>
              </a:ext>
            </a:extLst>
          </p:cNvPr>
          <p:cNvPicPr>
            <a:picLocks noChangeAspect="1"/>
          </p:cNvPicPr>
          <p:nvPr/>
        </p:nvPicPr>
        <p:blipFill rotWithShape="1">
          <a:blip r:embed="rId3">
            <a:extLst>
              <a:ext uri="{28A0092B-C50C-407E-A947-70E740481C1C}">
                <a14:useLocalDpi xmlns:a14="http://schemas.microsoft.com/office/drawing/2010/main" val="0"/>
              </a:ext>
            </a:extLst>
          </a:blip>
          <a:srcRect l="13459" t="30579" r="53651" b="52561"/>
          <a:stretch/>
        </p:blipFill>
        <p:spPr>
          <a:xfrm>
            <a:off x="1291793" y="4330763"/>
            <a:ext cx="1851072" cy="2003274"/>
          </a:xfrm>
          <a:prstGeom prst="rect">
            <a:avLst/>
          </a:prstGeom>
        </p:spPr>
      </p:pic>
      <p:sp>
        <p:nvSpPr>
          <p:cNvPr id="11" name="文本框 10">
            <a:extLst>
              <a:ext uri="{FF2B5EF4-FFF2-40B4-BE49-F238E27FC236}">
                <a16:creationId xmlns:a16="http://schemas.microsoft.com/office/drawing/2014/main" id="{190ACEE6-4D55-4770-8D10-B5A3AE308C1E}"/>
              </a:ext>
            </a:extLst>
          </p:cNvPr>
          <p:cNvSpPr txBox="1"/>
          <p:nvPr/>
        </p:nvSpPr>
        <p:spPr>
          <a:xfrm>
            <a:off x="4437989" y="4436503"/>
            <a:ext cx="5773573" cy="400110"/>
          </a:xfrm>
          <a:prstGeom prst="rect">
            <a:avLst/>
          </a:prstGeom>
          <a:noFill/>
        </p:spPr>
        <p:txBody>
          <a:bodyPr wrap="square" rtlCol="0">
            <a:spAutoFit/>
          </a:bodyPr>
          <a:lstStyle/>
          <a:p>
            <a:r>
              <a:rPr lang="zh-CN" altLang="en-US" sz="2000" b="1" u="sng" dirty="0">
                <a:effectLst/>
                <a:latin typeface="游明朝" panose="02020400000000000000" pitchFamily="18" charset="-128"/>
                <a:ea typeface="DengXian" panose="02010600030101010101" pitchFamily="2" charset="-122"/>
                <a:cs typeface="Arial" panose="020B0604020202020204" pitchFamily="34" charset="0"/>
              </a:rPr>
              <a:t>对亲密关系</a:t>
            </a:r>
            <a:r>
              <a:rPr lang="zh-CN" altLang="zh-CN" sz="2000" b="1" u="sng" dirty="0">
                <a:effectLst/>
                <a:latin typeface="游明朝" panose="02020400000000000000" pitchFamily="18" charset="-128"/>
                <a:ea typeface="DengXian" panose="02010600030101010101" pitchFamily="2" charset="-122"/>
                <a:cs typeface="Arial" panose="020B0604020202020204" pitchFamily="34" charset="0"/>
              </a:rPr>
              <a:t>冷漠</a:t>
            </a:r>
            <a:r>
              <a:rPr lang="zh-CN" altLang="en-US" sz="2000" b="1" u="sng" dirty="0">
                <a:latin typeface="游明朝" panose="02020400000000000000" pitchFamily="18" charset="-128"/>
                <a:ea typeface="DengXian" panose="02010600030101010101" pitchFamily="2" charset="-122"/>
                <a:cs typeface="Arial" panose="020B0604020202020204" pitchFamily="34" charset="0"/>
              </a:rPr>
              <a:t>，</a:t>
            </a:r>
            <a:r>
              <a:rPr lang="zh-CN" altLang="en-US" sz="2000" b="1" u="sng" dirty="0">
                <a:effectLst/>
                <a:latin typeface="游明朝" panose="02020400000000000000" pitchFamily="18" charset="-128"/>
                <a:ea typeface="DengXian" panose="02010600030101010101" pitchFamily="2" charset="-122"/>
                <a:cs typeface="Arial" panose="020B0604020202020204" pitchFamily="34" charset="0"/>
              </a:rPr>
              <a:t>吝啬给与爱、表达爱，实际理性</a:t>
            </a:r>
            <a:endParaRPr lang="zh-CN" altLang="en-US" sz="2000" b="1" u="sng" dirty="0"/>
          </a:p>
        </p:txBody>
      </p:sp>
      <p:sp>
        <p:nvSpPr>
          <p:cNvPr id="12" name="矩形 11">
            <a:extLst>
              <a:ext uri="{FF2B5EF4-FFF2-40B4-BE49-F238E27FC236}">
                <a16:creationId xmlns:a16="http://schemas.microsoft.com/office/drawing/2014/main" id="{9C77CC11-0CDC-474A-8D97-A96824962F7C}"/>
              </a:ext>
            </a:extLst>
          </p:cNvPr>
          <p:cNvSpPr/>
          <p:nvPr/>
        </p:nvSpPr>
        <p:spPr>
          <a:xfrm>
            <a:off x="2997126" y="4230949"/>
            <a:ext cx="1851071" cy="646331"/>
          </a:xfrm>
          <a:prstGeom prst="rect">
            <a:avLst/>
          </a:prstGeom>
          <a:noFill/>
        </p:spPr>
        <p:txBody>
          <a:bodyPr wrap="square" lIns="91440" tIns="45720" rIns="91440" bIns="45720">
            <a:spAutoFit/>
          </a:bodyPr>
          <a:lstStyle/>
          <a:p>
            <a:pPr algn="ctr"/>
            <a:r>
              <a:rPr lang="zh-CN" altLang="en-US" sz="3600" dirty="0">
                <a:ln w="0"/>
                <a:effectLst>
                  <a:outerShdw blurRad="38100" dist="19050" dir="2700000" algn="tl" rotWithShape="0">
                    <a:schemeClr val="dk1">
                      <a:alpha val="40000"/>
                    </a:schemeClr>
                  </a:outerShdw>
                </a:effectLst>
                <a:latin typeface="+mj-ea"/>
                <a:ea typeface="+mj-ea"/>
              </a:rPr>
              <a:t>老王</a:t>
            </a:r>
          </a:p>
        </p:txBody>
      </p:sp>
      <p:sp>
        <p:nvSpPr>
          <p:cNvPr id="13" name="文本框 12">
            <a:extLst>
              <a:ext uri="{FF2B5EF4-FFF2-40B4-BE49-F238E27FC236}">
                <a16:creationId xmlns:a16="http://schemas.microsoft.com/office/drawing/2014/main" id="{48A0DCF7-0EA8-472E-A322-F8E5C7358105}"/>
              </a:ext>
            </a:extLst>
          </p:cNvPr>
          <p:cNvSpPr txBox="1"/>
          <p:nvPr/>
        </p:nvSpPr>
        <p:spPr>
          <a:xfrm>
            <a:off x="3329500" y="4968837"/>
            <a:ext cx="8077278" cy="1785104"/>
          </a:xfrm>
          <a:prstGeom prst="rect">
            <a:avLst/>
          </a:prstGeom>
          <a:noFill/>
        </p:spPr>
        <p:txBody>
          <a:bodyPr wrap="square" rtlCol="0">
            <a:spAutoFit/>
          </a:bodyPr>
          <a:lstStyle/>
          <a:p>
            <a:pPr>
              <a:lnSpc>
                <a:spcPct val="150000"/>
              </a:lnSpc>
            </a:pPr>
            <a:r>
              <a:rPr lang="ja-JP" altLang="en-US" sz="2000" dirty="0"/>
              <a:t>①</a:t>
            </a:r>
            <a:r>
              <a:rPr lang="zh-CN" altLang="en-US" sz="2000" b="1" dirty="0"/>
              <a:t>仪式感</a:t>
            </a:r>
            <a:r>
              <a:rPr lang="zh-CN" altLang="en-US" sz="2000" dirty="0"/>
              <a:t>：认为仪式感是没有必要，没有意义的，还浪费时间浪费钱。</a:t>
            </a:r>
            <a:endParaRPr lang="en-US" altLang="zh-CN" sz="2000" dirty="0"/>
          </a:p>
          <a:p>
            <a:pPr>
              <a:lnSpc>
                <a:spcPct val="150000"/>
              </a:lnSpc>
            </a:pPr>
            <a:r>
              <a:rPr lang="ja-JP" altLang="en-US" sz="2000" dirty="0"/>
              <a:t>②</a:t>
            </a:r>
            <a:r>
              <a:rPr lang="zh-CN" altLang="en-US" sz="2000" b="1" dirty="0"/>
              <a:t>爱的表达</a:t>
            </a:r>
            <a:r>
              <a:rPr lang="zh-CN" altLang="en-US" sz="2000" dirty="0"/>
              <a:t>：觉得自己的工作最重要，没有时间去想念和表达爱意。</a:t>
            </a:r>
            <a:endParaRPr lang="en-US" altLang="zh-CN" sz="2000" dirty="0"/>
          </a:p>
          <a:p>
            <a:pPr>
              <a:lnSpc>
                <a:spcPct val="150000"/>
              </a:lnSpc>
            </a:pPr>
            <a:r>
              <a:rPr lang="ja-JP" altLang="en-US" sz="2000" dirty="0"/>
              <a:t>③</a:t>
            </a:r>
            <a:r>
              <a:rPr lang="zh-CN" altLang="en-US" sz="2000" b="1" dirty="0"/>
              <a:t>对伴侣的认可</a:t>
            </a:r>
            <a:r>
              <a:rPr lang="zh-CN" altLang="en-US" sz="2000" dirty="0"/>
              <a:t>：你没让我觉得你值得被认可，我凭什么要说违心的话。</a:t>
            </a:r>
            <a:endParaRPr lang="en-US" altLang="zh-CN" sz="2000" dirty="0"/>
          </a:p>
          <a:p>
            <a:endParaRPr lang="zh-CN" altLang="en-US" sz="2000" dirty="0"/>
          </a:p>
        </p:txBody>
      </p:sp>
      <p:sp>
        <p:nvSpPr>
          <p:cNvPr id="25" name="文本框 24">
            <a:extLst>
              <a:ext uri="{FF2B5EF4-FFF2-40B4-BE49-F238E27FC236}">
                <a16:creationId xmlns:a16="http://schemas.microsoft.com/office/drawing/2014/main" id="{9FF9CDF1-9789-44B4-95BA-D623C979B7F0}"/>
              </a:ext>
            </a:extLst>
          </p:cNvPr>
          <p:cNvSpPr txBox="1"/>
          <p:nvPr/>
        </p:nvSpPr>
        <p:spPr>
          <a:xfrm>
            <a:off x="1494346" y="1753550"/>
            <a:ext cx="7117193" cy="400110"/>
          </a:xfrm>
          <a:prstGeom prst="rect">
            <a:avLst/>
          </a:prstGeom>
          <a:noFill/>
        </p:spPr>
        <p:txBody>
          <a:bodyPr wrap="square" rtlCol="0">
            <a:spAutoFit/>
          </a:bodyPr>
          <a:lstStyle/>
          <a:p>
            <a:r>
              <a:rPr lang="zh-CN" altLang="en-US" sz="2000" b="1" u="sng" dirty="0">
                <a:latin typeface="游明朝" panose="02020400000000000000" pitchFamily="18" charset="-128"/>
                <a:ea typeface="DengXian" panose="02010600030101010101" pitchFamily="2" charset="-122"/>
                <a:cs typeface="Arial" panose="020B0604020202020204" pitchFamily="34" charset="0"/>
              </a:rPr>
              <a:t>对亲密关系热情，极度渴望被伴侣认可，渴望被爱，浪漫感性</a:t>
            </a:r>
            <a:endParaRPr lang="zh-CN" altLang="en-US" sz="2000" b="1" u="sng" dirty="0"/>
          </a:p>
        </p:txBody>
      </p:sp>
      <p:sp>
        <p:nvSpPr>
          <p:cNvPr id="26" name="矩形 25">
            <a:extLst>
              <a:ext uri="{FF2B5EF4-FFF2-40B4-BE49-F238E27FC236}">
                <a16:creationId xmlns:a16="http://schemas.microsoft.com/office/drawing/2014/main" id="{E295CC66-36A2-4441-BC05-51A96062DF66}"/>
              </a:ext>
            </a:extLst>
          </p:cNvPr>
          <p:cNvSpPr/>
          <p:nvPr/>
        </p:nvSpPr>
        <p:spPr>
          <a:xfrm>
            <a:off x="8053281" y="1529060"/>
            <a:ext cx="1851071" cy="646331"/>
          </a:xfrm>
          <a:prstGeom prst="rect">
            <a:avLst/>
          </a:prstGeom>
          <a:noFill/>
        </p:spPr>
        <p:txBody>
          <a:bodyPr wrap="square" lIns="91440" tIns="45720" rIns="91440" bIns="45720">
            <a:spAutoFit/>
          </a:bodyPr>
          <a:lstStyle/>
          <a:p>
            <a:pPr algn="ctr"/>
            <a:r>
              <a:rPr lang="zh-CN" altLang="en-US" sz="3600" dirty="0">
                <a:ln w="0"/>
                <a:effectLst>
                  <a:outerShdw blurRad="38100" dist="19050" dir="2700000" algn="tl" rotWithShape="0">
                    <a:schemeClr val="dk1">
                      <a:alpha val="40000"/>
                    </a:schemeClr>
                  </a:outerShdw>
                </a:effectLst>
                <a:latin typeface="+mj-ea"/>
                <a:ea typeface="+mj-ea"/>
              </a:rPr>
              <a:t>小朱</a:t>
            </a:r>
          </a:p>
        </p:txBody>
      </p:sp>
      <p:sp>
        <p:nvSpPr>
          <p:cNvPr id="27" name="矩形 26">
            <a:extLst>
              <a:ext uri="{FF2B5EF4-FFF2-40B4-BE49-F238E27FC236}">
                <a16:creationId xmlns:a16="http://schemas.microsoft.com/office/drawing/2014/main" id="{EEDA8201-FEF7-4C14-943A-9D7E4FBD4D49}"/>
              </a:ext>
            </a:extLst>
          </p:cNvPr>
          <p:cNvSpPr/>
          <p:nvPr/>
        </p:nvSpPr>
        <p:spPr>
          <a:xfrm>
            <a:off x="1291794" y="2175076"/>
            <a:ext cx="8275742" cy="1579098"/>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27">
            <a:extLst>
              <a:ext uri="{FF2B5EF4-FFF2-40B4-BE49-F238E27FC236}">
                <a16:creationId xmlns:a16="http://schemas.microsoft.com/office/drawing/2014/main" id="{A71AEE38-DF36-4B42-8D4C-3227D890CE07}"/>
              </a:ext>
            </a:extLst>
          </p:cNvPr>
          <p:cNvSpPr txBox="1"/>
          <p:nvPr/>
        </p:nvSpPr>
        <p:spPr>
          <a:xfrm>
            <a:off x="1309169" y="2226390"/>
            <a:ext cx="8240992" cy="1424621"/>
          </a:xfrm>
          <a:prstGeom prst="rect">
            <a:avLst/>
          </a:prstGeom>
          <a:noFill/>
        </p:spPr>
        <p:txBody>
          <a:bodyPr wrap="square" rtlCol="0">
            <a:spAutoFit/>
          </a:bodyPr>
          <a:lstStyle/>
          <a:p>
            <a:pPr>
              <a:lnSpc>
                <a:spcPct val="150000"/>
              </a:lnSpc>
            </a:pPr>
            <a:r>
              <a:rPr lang="ja-JP" altLang="en-US" sz="2000" dirty="0"/>
              <a:t>①</a:t>
            </a:r>
            <a:r>
              <a:rPr lang="zh-CN" altLang="en-US" sz="2000" b="1" dirty="0"/>
              <a:t>仪式感</a:t>
            </a:r>
            <a:r>
              <a:rPr lang="zh-CN" altLang="en-US" sz="2000" dirty="0"/>
              <a:t>：想穿婚纱，想让自己美美的结婚。想给自己的感情一个仪式。</a:t>
            </a:r>
            <a:endParaRPr lang="en-US" altLang="zh-CN" sz="2000" dirty="0"/>
          </a:p>
          <a:p>
            <a:pPr>
              <a:lnSpc>
                <a:spcPct val="150000"/>
              </a:lnSpc>
            </a:pPr>
            <a:r>
              <a:rPr lang="ja-JP" altLang="en-US" sz="2000" dirty="0"/>
              <a:t>②</a:t>
            </a:r>
            <a:r>
              <a:rPr lang="zh-CN" altLang="en-US" sz="2000" b="1" dirty="0"/>
              <a:t>爱的表达</a:t>
            </a:r>
            <a:r>
              <a:rPr lang="zh-CN" altLang="en-US" sz="2000" dirty="0"/>
              <a:t>：想念的时候会给老王打电话，会请求他抱抱自己哪怕</a:t>
            </a:r>
            <a:r>
              <a:rPr lang="en-US" altLang="zh-CN" sz="2000" dirty="0"/>
              <a:t>1</a:t>
            </a:r>
            <a:r>
              <a:rPr lang="zh-CN" altLang="en-US" sz="2000" dirty="0"/>
              <a:t>分钟。</a:t>
            </a:r>
            <a:endParaRPr lang="en-US" altLang="zh-CN" sz="2000" dirty="0"/>
          </a:p>
          <a:p>
            <a:pPr>
              <a:lnSpc>
                <a:spcPct val="150000"/>
              </a:lnSpc>
            </a:pPr>
            <a:r>
              <a:rPr lang="ja-JP" altLang="en-US" sz="2000" dirty="0"/>
              <a:t>③</a:t>
            </a:r>
            <a:r>
              <a:rPr lang="zh-CN" altLang="en-US" sz="2000" b="1" dirty="0"/>
              <a:t>对伴侣的认可</a:t>
            </a:r>
            <a:r>
              <a:rPr lang="zh-CN" altLang="en-US" sz="2000" dirty="0"/>
              <a:t>：唱给老王听，期待得到他的赞赏。</a:t>
            </a:r>
          </a:p>
        </p:txBody>
      </p:sp>
      <p:sp>
        <p:nvSpPr>
          <p:cNvPr id="29" name="文本框 28">
            <a:extLst>
              <a:ext uri="{FF2B5EF4-FFF2-40B4-BE49-F238E27FC236}">
                <a16:creationId xmlns:a16="http://schemas.microsoft.com/office/drawing/2014/main" id="{E81FFA6A-6816-4BC2-8464-AD42C40F438A}"/>
              </a:ext>
            </a:extLst>
          </p:cNvPr>
          <p:cNvSpPr txBox="1"/>
          <p:nvPr/>
        </p:nvSpPr>
        <p:spPr>
          <a:xfrm>
            <a:off x="5767200" y="470263"/>
            <a:ext cx="4826963" cy="523220"/>
          </a:xfrm>
          <a:prstGeom prst="rect">
            <a:avLst/>
          </a:prstGeom>
          <a:noFill/>
        </p:spPr>
        <p:txBody>
          <a:bodyPr wrap="none" rtlCol="0">
            <a:spAutoFit/>
          </a:bodyPr>
          <a:lstStyle/>
          <a:p>
            <a:pPr algn="ctr"/>
            <a:r>
              <a:rPr lang="zh-CN" altLang="en-US" sz="2800" b="1" dirty="0">
                <a:ln w="0"/>
                <a:latin typeface="Algerian" panose="04020705040A02060702" pitchFamily="82" charset="0"/>
              </a:rPr>
              <a:t>人物案例分析</a:t>
            </a:r>
            <a:r>
              <a:rPr lang="en-US" altLang="zh-CN" sz="2800" b="1" dirty="0">
                <a:ln w="0"/>
                <a:latin typeface="Algerian" panose="04020705040A02060702" pitchFamily="82" charset="0"/>
              </a:rPr>
              <a:t>--《</a:t>
            </a:r>
            <a:r>
              <a:rPr lang="zh-CN" altLang="en-US" sz="2800" b="1" dirty="0">
                <a:ln w="0"/>
                <a:latin typeface="Algerian" panose="04020705040A02060702" pitchFamily="82" charset="0"/>
              </a:rPr>
              <a:t>再见爱人</a:t>
            </a:r>
            <a:r>
              <a:rPr lang="en-US" altLang="zh-CN" sz="2800" b="1" dirty="0">
                <a:ln w="0"/>
                <a:latin typeface="Algerian" panose="04020705040A02060702" pitchFamily="82" charset="0"/>
              </a:rPr>
              <a:t>》 </a:t>
            </a:r>
          </a:p>
        </p:txBody>
      </p:sp>
      <p:sp>
        <p:nvSpPr>
          <p:cNvPr id="5" name="矩形: 圆角 4">
            <a:extLst>
              <a:ext uri="{FF2B5EF4-FFF2-40B4-BE49-F238E27FC236}">
                <a16:creationId xmlns:a16="http://schemas.microsoft.com/office/drawing/2014/main" id="{BEFC19FA-2364-4557-99CA-484245E41CB5}"/>
              </a:ext>
            </a:extLst>
          </p:cNvPr>
          <p:cNvSpPr/>
          <p:nvPr/>
        </p:nvSpPr>
        <p:spPr>
          <a:xfrm>
            <a:off x="1231175" y="4190391"/>
            <a:ext cx="2045375" cy="513412"/>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zh-CN" altLang="en-US" sz="4000" b="1" dirty="0">
                <a:solidFill>
                  <a:schemeClr val="accent6">
                    <a:lumMod val="50000"/>
                  </a:schemeClr>
                </a:solidFill>
              </a:rPr>
              <a:t>回避型</a:t>
            </a:r>
          </a:p>
        </p:txBody>
      </p:sp>
      <p:sp>
        <p:nvSpPr>
          <p:cNvPr id="20" name="矩形: 圆角 19">
            <a:extLst>
              <a:ext uri="{FF2B5EF4-FFF2-40B4-BE49-F238E27FC236}">
                <a16:creationId xmlns:a16="http://schemas.microsoft.com/office/drawing/2014/main" id="{93852F36-3318-48AF-914C-1E9539761CC6}"/>
              </a:ext>
            </a:extLst>
          </p:cNvPr>
          <p:cNvSpPr/>
          <p:nvPr/>
        </p:nvSpPr>
        <p:spPr>
          <a:xfrm>
            <a:off x="9571476" y="3299732"/>
            <a:ext cx="2045375" cy="51341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4000" b="1" dirty="0">
                <a:solidFill>
                  <a:schemeClr val="accent2">
                    <a:lumMod val="50000"/>
                  </a:schemeClr>
                </a:solidFill>
              </a:rPr>
              <a:t>焦虑型</a:t>
            </a:r>
          </a:p>
        </p:txBody>
      </p:sp>
      <p:sp>
        <p:nvSpPr>
          <p:cNvPr id="31" name="文本框 23">
            <a:extLst>
              <a:ext uri="{FF2B5EF4-FFF2-40B4-BE49-F238E27FC236}">
                <a16:creationId xmlns:a16="http://schemas.microsoft.com/office/drawing/2014/main" id="{29FB0855-282E-40F6-9922-F643A9721552}"/>
              </a:ext>
            </a:extLst>
          </p:cNvPr>
          <p:cNvSpPr txBox="1"/>
          <p:nvPr/>
        </p:nvSpPr>
        <p:spPr>
          <a:xfrm>
            <a:off x="1494346" y="89436"/>
            <a:ext cx="6077708" cy="923330"/>
          </a:xfrm>
          <a:prstGeom prst="rect">
            <a:avLst/>
          </a:prstGeom>
          <a:noFill/>
        </p:spPr>
        <p:txBody>
          <a:bodyPr wrap="square" rtlCol="0">
            <a:spAutoFit/>
          </a:bodyPr>
          <a:lstStyle/>
          <a:p>
            <a:pPr>
              <a:tabLst>
                <a:tab pos="4037013" algn="l"/>
              </a:tabLst>
            </a:pPr>
            <a:r>
              <a:rPr lang="zh-CN" altLang="en-US" sz="5400" b="1" dirty="0">
                <a:solidFill>
                  <a:schemeClr val="bg1"/>
                </a:solidFill>
                <a:effectLst>
                  <a:outerShdw blurRad="50800" dist="38100" dir="2700000" algn="tl" rotWithShape="0">
                    <a:prstClr val="black">
                      <a:alpha val="40000"/>
                    </a:prstClr>
                  </a:outerShdw>
                </a:effectLst>
                <a:latin typeface="+mn-ea"/>
              </a:rPr>
              <a:t>成人依恋类型</a:t>
            </a:r>
          </a:p>
        </p:txBody>
      </p:sp>
    </p:spTree>
    <p:extLst>
      <p:ext uri="{BB962C8B-B14F-4D97-AF65-F5344CB8AC3E}">
        <p14:creationId xmlns:p14="http://schemas.microsoft.com/office/powerpoint/2010/main" val="359674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0"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组合 1">
            <a:extLst>
              <a:ext uri="{FF2B5EF4-FFF2-40B4-BE49-F238E27FC236}">
                <a16:creationId xmlns:a16="http://schemas.microsoft.com/office/drawing/2014/main" id="{23ACDC3F-09E3-4F5A-AF1F-C470CE89633C}"/>
              </a:ext>
            </a:extLst>
          </p:cNvPr>
          <p:cNvGrpSpPr/>
          <p:nvPr/>
        </p:nvGrpSpPr>
        <p:grpSpPr>
          <a:xfrm rot="194336">
            <a:off x="-253289" y="-390192"/>
            <a:ext cx="12682519" cy="1724883"/>
            <a:chOff x="-253289" y="-390192"/>
            <a:chExt cx="12682519" cy="1724883"/>
          </a:xfrm>
        </p:grpSpPr>
        <p:sp>
          <p:nvSpPr>
            <p:cNvPr id="30" name="任意多边形 2">
              <a:extLst>
                <a:ext uri="{FF2B5EF4-FFF2-40B4-BE49-F238E27FC236}">
                  <a16:creationId xmlns:a16="http://schemas.microsoft.com/office/drawing/2014/main" id="{15F994C6-E87D-4FF4-B2C6-452BE0CBC1EF}"/>
                </a:ext>
              </a:extLst>
            </p:cNvPr>
            <p:cNvSpPr/>
            <p:nvPr/>
          </p:nvSpPr>
          <p:spPr>
            <a:xfrm rot="21395224">
              <a:off x="-253289" y="-390192"/>
              <a:ext cx="12682519" cy="1369454"/>
            </a:xfrm>
            <a:custGeom>
              <a:avLst/>
              <a:gdLst>
                <a:gd name="connsiteX0" fmla="*/ 1644665 w 12682519"/>
                <a:gd name="connsiteY0" fmla="*/ 1359223 h 1369454"/>
                <a:gd name="connsiteX1" fmla="*/ 1644690 w 12682519"/>
                <a:gd name="connsiteY1" fmla="*/ 1367663 h 1369454"/>
                <a:gd name="connsiteX2" fmla="*/ 1028960 w 12682519"/>
                <a:gd name="connsiteY2" fmla="*/ 1369454 h 1369454"/>
                <a:gd name="connsiteX3" fmla="*/ 1028930 w 12682519"/>
                <a:gd name="connsiteY3" fmla="*/ 1359223 h 1369454"/>
                <a:gd name="connsiteX4" fmla="*/ 12682519 w 12682519"/>
                <a:gd name="connsiteY4" fmla="*/ 0 h 1369454"/>
                <a:gd name="connsiteX5" fmla="*/ 12682519 w 12682519"/>
                <a:gd name="connsiteY5" fmla="*/ 1359223 h 1369454"/>
                <a:gd name="connsiteX6" fmla="*/ 1644665 w 12682519"/>
                <a:gd name="connsiteY6" fmla="*/ 1359223 h 1369454"/>
                <a:gd name="connsiteX7" fmla="*/ 1643043 w 12682519"/>
                <a:gd name="connsiteY7" fmla="*/ 801553 h 1369454"/>
                <a:gd name="connsiteX8" fmla="*/ 1334698 w 12682519"/>
                <a:gd name="connsiteY8" fmla="*/ 637353 h 1369454"/>
                <a:gd name="connsiteX9" fmla="*/ 1027313 w 12682519"/>
                <a:gd name="connsiteY9" fmla="*/ 803344 h 1369454"/>
                <a:gd name="connsiteX10" fmla="*/ 1028930 w 12682519"/>
                <a:gd name="connsiteY10" fmla="*/ 1359223 h 1369454"/>
                <a:gd name="connsiteX11" fmla="*/ 0 w 12682519"/>
                <a:gd name="connsiteY11" fmla="*/ 1359223 h 1369454"/>
                <a:gd name="connsiteX12" fmla="*/ 0 w 12682519"/>
                <a:gd name="connsiteY12" fmla="*/ 0 h 1369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682519" h="1369454">
                  <a:moveTo>
                    <a:pt x="1644665" y="1359223"/>
                  </a:moveTo>
                  <a:lnTo>
                    <a:pt x="1644690" y="1367663"/>
                  </a:lnTo>
                  <a:lnTo>
                    <a:pt x="1028960" y="1369454"/>
                  </a:lnTo>
                  <a:lnTo>
                    <a:pt x="1028930" y="1359223"/>
                  </a:lnTo>
                  <a:close/>
                  <a:moveTo>
                    <a:pt x="12682519" y="0"/>
                  </a:moveTo>
                  <a:lnTo>
                    <a:pt x="12682519" y="1359223"/>
                  </a:lnTo>
                  <a:lnTo>
                    <a:pt x="1644665" y="1359223"/>
                  </a:lnTo>
                  <a:lnTo>
                    <a:pt x="1643043" y="801553"/>
                  </a:lnTo>
                  <a:lnTo>
                    <a:pt x="1334698" y="637353"/>
                  </a:lnTo>
                  <a:lnTo>
                    <a:pt x="1027313" y="803344"/>
                  </a:lnTo>
                  <a:lnTo>
                    <a:pt x="1028930" y="1359223"/>
                  </a:lnTo>
                  <a:lnTo>
                    <a:pt x="0" y="1359223"/>
                  </a:lnTo>
                  <a:lnTo>
                    <a:pt x="0" y="0"/>
                  </a:lnTo>
                  <a:close/>
                </a:path>
              </a:pathLst>
            </a:custGeom>
            <a:solidFill>
              <a:srgbClr val="F6C1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1" name="文本框 3">
              <a:extLst>
                <a:ext uri="{FF2B5EF4-FFF2-40B4-BE49-F238E27FC236}">
                  <a16:creationId xmlns:a16="http://schemas.microsoft.com/office/drawing/2014/main" id="{DF0727A7-5E9A-40B8-9A97-D93F07AAFFA1}"/>
                </a:ext>
              </a:extLst>
            </p:cNvPr>
            <p:cNvSpPr txBox="1"/>
            <p:nvPr/>
          </p:nvSpPr>
          <p:spPr>
            <a:xfrm rot="21416591">
              <a:off x="852051" y="626805"/>
              <a:ext cx="516488" cy="707886"/>
            </a:xfrm>
            <a:prstGeom prst="rect">
              <a:avLst/>
            </a:prstGeom>
            <a:noFill/>
          </p:spPr>
          <p:txBody>
            <a:bodyPr wrap="none" rtlCol="0">
              <a:spAutoFit/>
            </a:bodyPr>
            <a:lstStyle/>
            <a:p>
              <a:r>
                <a:rPr lang="en-US" altLang="zh-CN" sz="4000" dirty="0">
                  <a:solidFill>
                    <a:srgbClr val="F6C100"/>
                  </a:solidFill>
                  <a:effectLst>
                    <a:outerShdw blurRad="38100" dist="38100" dir="2700000" algn="tl">
                      <a:srgbClr val="000000">
                        <a:alpha val="43137"/>
                      </a:srgbClr>
                    </a:outerShdw>
                  </a:effectLst>
                  <a:latin typeface="Broadway" panose="04040905080B02020502" pitchFamily="82" charset="0"/>
                  <a:ea typeface="方正喵呜体" panose="02010600010101010101" pitchFamily="2" charset="-122"/>
                </a:rPr>
                <a:t>2</a:t>
              </a:r>
              <a:endParaRPr lang="zh-CN" altLang="en-US" sz="4000" dirty="0">
                <a:solidFill>
                  <a:srgbClr val="F6C100"/>
                </a:solidFill>
                <a:effectLst>
                  <a:outerShdw blurRad="38100" dist="38100" dir="2700000" algn="tl">
                    <a:srgbClr val="000000">
                      <a:alpha val="43137"/>
                    </a:srgbClr>
                  </a:outerShdw>
                </a:effectLst>
                <a:latin typeface="Broadway" panose="04040905080B02020502" pitchFamily="82" charset="0"/>
                <a:ea typeface="方正喵呜体" panose="02010600010101010101" pitchFamily="2" charset="-122"/>
              </a:endParaRPr>
            </a:p>
          </p:txBody>
        </p:sp>
      </p:grpSp>
      <p:sp>
        <p:nvSpPr>
          <p:cNvPr id="24" name="矩形 23">
            <a:extLst>
              <a:ext uri="{FF2B5EF4-FFF2-40B4-BE49-F238E27FC236}">
                <a16:creationId xmlns:a16="http://schemas.microsoft.com/office/drawing/2014/main" id="{8A8FD0B1-E3ED-41FE-BDF0-C553C1B09C78}"/>
              </a:ext>
            </a:extLst>
          </p:cNvPr>
          <p:cNvSpPr/>
          <p:nvPr/>
        </p:nvSpPr>
        <p:spPr>
          <a:xfrm>
            <a:off x="890257" y="4193732"/>
            <a:ext cx="10621557" cy="2410800"/>
          </a:xfrm>
          <a:prstGeom prst="rect">
            <a:avLst/>
          </a:prstGeom>
          <a:gradFill flip="none" rotWithShape="1">
            <a:gsLst>
              <a:gs pos="0">
                <a:srgbClr val="D74242">
                  <a:tint val="66000"/>
                  <a:satMod val="160000"/>
                </a:srgbClr>
              </a:gs>
              <a:gs pos="50000">
                <a:srgbClr val="D74242">
                  <a:tint val="44500"/>
                  <a:satMod val="160000"/>
                </a:srgbClr>
              </a:gs>
              <a:gs pos="100000">
                <a:srgbClr val="D74242">
                  <a:tint val="23500"/>
                  <a:satMod val="160000"/>
                </a:srgbClr>
              </a:gs>
            </a:gsLst>
            <a:lin ang="10800000" scaled="1"/>
            <a:tileRect/>
          </a:gradFill>
          <a:effectLst>
            <a:glow rad="63500">
              <a:schemeClr val="accent1">
                <a:satMod val="175000"/>
                <a:alpha val="40000"/>
              </a:schemeClr>
            </a:glow>
            <a:outerShdw blurRad="57150" dist="19050" dir="5400000" algn="ctr" rotWithShape="0">
              <a:srgbClr val="000000">
                <a:alpha val="63000"/>
              </a:srgb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dirty="0"/>
          </a:p>
        </p:txBody>
      </p:sp>
      <p:sp>
        <p:nvSpPr>
          <p:cNvPr id="10" name="矩形 9">
            <a:extLst>
              <a:ext uri="{FF2B5EF4-FFF2-40B4-BE49-F238E27FC236}">
                <a16:creationId xmlns:a16="http://schemas.microsoft.com/office/drawing/2014/main" id="{9A4630BE-0EB3-4531-B8FB-3BAF4DAAFDDC}"/>
              </a:ext>
            </a:extLst>
          </p:cNvPr>
          <p:cNvSpPr/>
          <p:nvPr/>
        </p:nvSpPr>
        <p:spPr>
          <a:xfrm>
            <a:off x="890258" y="1530175"/>
            <a:ext cx="10621557" cy="2410800"/>
          </a:xfrm>
          <a:prstGeom prst="rect">
            <a:avLst/>
          </a:prstGeom>
          <a:gradFill flip="none" rotWithShape="1">
            <a:gsLst>
              <a:gs pos="0">
                <a:srgbClr val="179ACD">
                  <a:tint val="66000"/>
                  <a:satMod val="160000"/>
                </a:srgbClr>
              </a:gs>
              <a:gs pos="50000">
                <a:srgbClr val="179ACD">
                  <a:tint val="44500"/>
                  <a:satMod val="160000"/>
                </a:srgbClr>
              </a:gs>
              <a:gs pos="100000">
                <a:srgbClr val="179ACD">
                  <a:tint val="23500"/>
                  <a:satMod val="160000"/>
                </a:srgbClr>
              </a:gs>
            </a:gsLst>
            <a:lin ang="0" scaled="1"/>
            <a:tileRect/>
          </a:gradFill>
          <a:effectLst>
            <a:glow rad="63500">
              <a:schemeClr val="accent1">
                <a:satMod val="175000"/>
                <a:alpha val="40000"/>
              </a:schemeClr>
            </a:glow>
            <a:outerShdw blurRad="57150" dist="19050" dir="5400000" algn="ctr" rotWithShape="0">
              <a:srgbClr val="000000">
                <a:alpha val="63000"/>
              </a:srgb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dirty="0"/>
          </a:p>
        </p:txBody>
      </p:sp>
      <p:sp>
        <p:nvSpPr>
          <p:cNvPr id="18" name="矩形 17"/>
          <p:cNvSpPr/>
          <p:nvPr/>
        </p:nvSpPr>
        <p:spPr>
          <a:xfrm>
            <a:off x="3224464" y="2261382"/>
            <a:ext cx="8077278" cy="1579098"/>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a:extLst>
              <a:ext uri="{FF2B5EF4-FFF2-40B4-BE49-F238E27FC236}">
                <a16:creationId xmlns:a16="http://schemas.microsoft.com/office/drawing/2014/main" id="{190ACEE6-4D55-4770-8D10-B5A3AE308C1E}"/>
              </a:ext>
            </a:extLst>
          </p:cNvPr>
          <p:cNvSpPr txBox="1"/>
          <p:nvPr/>
        </p:nvSpPr>
        <p:spPr>
          <a:xfrm>
            <a:off x="4027471" y="1827286"/>
            <a:ext cx="7384136" cy="400110"/>
          </a:xfrm>
          <a:prstGeom prst="rect">
            <a:avLst/>
          </a:prstGeom>
          <a:noFill/>
        </p:spPr>
        <p:txBody>
          <a:bodyPr wrap="square" rtlCol="0">
            <a:spAutoFit/>
          </a:bodyPr>
          <a:lstStyle/>
          <a:p>
            <a:r>
              <a:rPr lang="zh-CN" altLang="en-US" sz="2000" b="1" u="sng" dirty="0"/>
              <a:t>胆小鬼连幸福都害怕，碰到棉花都会受伤。极度自卑导致的自负</a:t>
            </a:r>
          </a:p>
        </p:txBody>
      </p:sp>
      <p:sp>
        <p:nvSpPr>
          <p:cNvPr id="12" name="矩形 11">
            <a:extLst>
              <a:ext uri="{FF2B5EF4-FFF2-40B4-BE49-F238E27FC236}">
                <a16:creationId xmlns:a16="http://schemas.microsoft.com/office/drawing/2014/main" id="{9C77CC11-0CDC-474A-8D97-A96824962F7C}"/>
              </a:ext>
            </a:extLst>
          </p:cNvPr>
          <p:cNvSpPr/>
          <p:nvPr/>
        </p:nvSpPr>
        <p:spPr>
          <a:xfrm>
            <a:off x="2688191" y="1608804"/>
            <a:ext cx="1851071" cy="646331"/>
          </a:xfrm>
          <a:prstGeom prst="rect">
            <a:avLst/>
          </a:prstGeom>
          <a:noFill/>
        </p:spPr>
        <p:txBody>
          <a:bodyPr wrap="square" lIns="91440" tIns="45720" rIns="91440" bIns="45720">
            <a:spAutoFit/>
          </a:bodyPr>
          <a:lstStyle/>
          <a:p>
            <a:pPr algn="ctr"/>
            <a:r>
              <a:rPr lang="en-US" altLang="zh-CN" sz="3600" dirty="0">
                <a:ln w="0"/>
                <a:effectLst>
                  <a:outerShdw blurRad="38100" dist="19050" dir="2700000" algn="tl" rotWithShape="0">
                    <a:schemeClr val="dk1">
                      <a:alpha val="40000"/>
                    </a:schemeClr>
                  </a:outerShdw>
                </a:effectLst>
                <a:latin typeface="+mj-ea"/>
                <a:ea typeface="+mj-ea"/>
              </a:rPr>
              <a:t>KK</a:t>
            </a:r>
            <a:endParaRPr lang="zh-CN" altLang="en-US" sz="3600" dirty="0">
              <a:ln w="0"/>
              <a:effectLst>
                <a:outerShdw blurRad="38100" dist="19050" dir="2700000" algn="tl" rotWithShape="0">
                  <a:schemeClr val="dk1">
                    <a:alpha val="40000"/>
                  </a:schemeClr>
                </a:outerShdw>
              </a:effectLst>
              <a:latin typeface="+mj-ea"/>
              <a:ea typeface="+mj-ea"/>
            </a:endParaRPr>
          </a:p>
        </p:txBody>
      </p:sp>
      <p:sp>
        <p:nvSpPr>
          <p:cNvPr id="13" name="文本框 12">
            <a:extLst>
              <a:ext uri="{FF2B5EF4-FFF2-40B4-BE49-F238E27FC236}">
                <a16:creationId xmlns:a16="http://schemas.microsoft.com/office/drawing/2014/main" id="{48A0DCF7-0EA8-472E-A322-F8E5C7358105}"/>
              </a:ext>
            </a:extLst>
          </p:cNvPr>
          <p:cNvSpPr txBox="1"/>
          <p:nvPr/>
        </p:nvSpPr>
        <p:spPr>
          <a:xfrm>
            <a:off x="3334327" y="2218459"/>
            <a:ext cx="8120921" cy="1938992"/>
          </a:xfrm>
          <a:prstGeom prst="rect">
            <a:avLst/>
          </a:prstGeom>
          <a:noFill/>
        </p:spPr>
        <p:txBody>
          <a:bodyPr wrap="square" rtlCol="0">
            <a:spAutoFit/>
          </a:bodyPr>
          <a:lstStyle/>
          <a:p>
            <a:pPr>
              <a:lnSpc>
                <a:spcPct val="125000"/>
              </a:lnSpc>
            </a:pPr>
            <a:r>
              <a:rPr lang="ja-JP" altLang="en-US" sz="2000" dirty="0"/>
              <a:t>①</a:t>
            </a:r>
            <a:r>
              <a:rPr lang="zh-CN" altLang="en-US" sz="2000" b="1" dirty="0"/>
              <a:t>做饭</a:t>
            </a:r>
            <a:r>
              <a:rPr lang="zh-CN" altLang="en-US" sz="2000" dirty="0"/>
              <a:t>：不是我不做饭，是我为了让她觉得我需要她，所以才让她做饭。</a:t>
            </a:r>
            <a:endParaRPr lang="en-US" altLang="zh-CN" sz="2000" dirty="0"/>
          </a:p>
          <a:p>
            <a:pPr>
              <a:lnSpc>
                <a:spcPct val="125000"/>
              </a:lnSpc>
            </a:pPr>
            <a:r>
              <a:rPr lang="ja-JP" altLang="en-US" sz="2000" dirty="0"/>
              <a:t>②</a:t>
            </a:r>
            <a:r>
              <a:rPr lang="zh-CN" altLang="en-US" sz="2000" b="1" dirty="0"/>
              <a:t>开车</a:t>
            </a:r>
            <a:r>
              <a:rPr lang="en-US" altLang="zh-CN" sz="2000" b="1" dirty="0"/>
              <a:t>/</a:t>
            </a:r>
            <a:r>
              <a:rPr lang="zh-CN" altLang="en-US" sz="2000" b="1" dirty="0"/>
              <a:t>餐馆</a:t>
            </a:r>
            <a:r>
              <a:rPr lang="zh-CN" altLang="en-US" sz="2000" dirty="0"/>
              <a:t>：被稍微提醒一句话，就觉得她看不起自己，感到被冒犯。</a:t>
            </a:r>
            <a:endParaRPr lang="en-US" altLang="ja-JP" sz="2000" dirty="0"/>
          </a:p>
          <a:p>
            <a:pPr>
              <a:lnSpc>
                <a:spcPct val="125000"/>
              </a:lnSpc>
            </a:pPr>
            <a:r>
              <a:rPr lang="ja-JP" altLang="en-US" sz="2000" dirty="0"/>
              <a:t>③</a:t>
            </a:r>
            <a:r>
              <a:rPr lang="zh-CN" altLang="en-US" sz="2000" b="1" dirty="0"/>
              <a:t>孩子</a:t>
            </a:r>
            <a:r>
              <a:rPr lang="zh-CN" altLang="en-US" sz="2000" dirty="0"/>
              <a:t>：觉得自己始终是个外地人，想佟生孩子，让孩子的存在证明他在这个城市的痕迹。</a:t>
            </a:r>
            <a:endParaRPr lang="en-US" altLang="zh-CN" sz="2000" dirty="0"/>
          </a:p>
          <a:p>
            <a:endParaRPr lang="zh-CN" altLang="en-US" sz="2000" dirty="0"/>
          </a:p>
        </p:txBody>
      </p:sp>
      <p:sp>
        <p:nvSpPr>
          <p:cNvPr id="25" name="文本框 24">
            <a:extLst>
              <a:ext uri="{FF2B5EF4-FFF2-40B4-BE49-F238E27FC236}">
                <a16:creationId xmlns:a16="http://schemas.microsoft.com/office/drawing/2014/main" id="{9FF9CDF1-9789-44B4-95BA-D623C979B7F0}"/>
              </a:ext>
            </a:extLst>
          </p:cNvPr>
          <p:cNvSpPr txBox="1"/>
          <p:nvPr/>
        </p:nvSpPr>
        <p:spPr>
          <a:xfrm>
            <a:off x="1348884" y="4472651"/>
            <a:ext cx="7031859" cy="400110"/>
          </a:xfrm>
          <a:prstGeom prst="rect">
            <a:avLst/>
          </a:prstGeom>
          <a:noFill/>
        </p:spPr>
        <p:txBody>
          <a:bodyPr wrap="square" rtlCol="0">
            <a:spAutoFit/>
          </a:bodyPr>
          <a:lstStyle/>
          <a:p>
            <a:r>
              <a:rPr lang="zh-CN" altLang="en-US" sz="2000" b="1" u="sng" dirty="0">
                <a:latin typeface="游明朝" panose="02020400000000000000" pitchFamily="18" charset="-128"/>
                <a:ea typeface="DengXian" panose="02010600030101010101" pitchFamily="2" charset="-122"/>
                <a:cs typeface="Arial" panose="020B0604020202020204" pitchFamily="34" charset="0"/>
              </a:rPr>
              <a:t>精神强大，理性，共情力强，母性光辉，乐意照顾人被需要</a:t>
            </a:r>
            <a:endParaRPr lang="zh-CN" altLang="en-US" sz="2000" b="1" u="sng" dirty="0"/>
          </a:p>
        </p:txBody>
      </p:sp>
      <p:sp>
        <p:nvSpPr>
          <p:cNvPr id="26" name="矩形 25">
            <a:extLst>
              <a:ext uri="{FF2B5EF4-FFF2-40B4-BE49-F238E27FC236}">
                <a16:creationId xmlns:a16="http://schemas.microsoft.com/office/drawing/2014/main" id="{E295CC66-36A2-4441-BC05-51A96062DF66}"/>
              </a:ext>
            </a:extLst>
          </p:cNvPr>
          <p:cNvSpPr/>
          <p:nvPr/>
        </p:nvSpPr>
        <p:spPr>
          <a:xfrm>
            <a:off x="7762060" y="4262711"/>
            <a:ext cx="1851071" cy="646331"/>
          </a:xfrm>
          <a:prstGeom prst="rect">
            <a:avLst/>
          </a:prstGeom>
          <a:noFill/>
        </p:spPr>
        <p:txBody>
          <a:bodyPr wrap="square" lIns="91440" tIns="45720" rIns="91440" bIns="45720">
            <a:spAutoFit/>
          </a:bodyPr>
          <a:lstStyle/>
          <a:p>
            <a:pPr algn="ctr"/>
            <a:r>
              <a:rPr lang="zh-CN" altLang="en-US" sz="3600" dirty="0">
                <a:ln w="0"/>
                <a:effectLst>
                  <a:outerShdw blurRad="38100" dist="19050" dir="2700000" algn="tl" rotWithShape="0">
                    <a:schemeClr val="dk1">
                      <a:alpha val="40000"/>
                    </a:schemeClr>
                  </a:outerShdw>
                </a:effectLst>
                <a:latin typeface="+mj-ea"/>
                <a:ea typeface="+mj-ea"/>
              </a:rPr>
              <a:t>佟姐</a:t>
            </a:r>
          </a:p>
        </p:txBody>
      </p:sp>
      <p:sp>
        <p:nvSpPr>
          <p:cNvPr id="27" name="矩形 26">
            <a:extLst>
              <a:ext uri="{FF2B5EF4-FFF2-40B4-BE49-F238E27FC236}">
                <a16:creationId xmlns:a16="http://schemas.microsoft.com/office/drawing/2014/main" id="{EEDA8201-FEF7-4C14-943A-9D7E4FBD4D49}"/>
              </a:ext>
            </a:extLst>
          </p:cNvPr>
          <p:cNvSpPr/>
          <p:nvPr/>
        </p:nvSpPr>
        <p:spPr>
          <a:xfrm>
            <a:off x="1186757" y="4909042"/>
            <a:ext cx="8091405" cy="1579098"/>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27">
            <a:extLst>
              <a:ext uri="{FF2B5EF4-FFF2-40B4-BE49-F238E27FC236}">
                <a16:creationId xmlns:a16="http://schemas.microsoft.com/office/drawing/2014/main" id="{A71AEE38-DF36-4B42-8D4C-3227D890CE07}"/>
              </a:ext>
            </a:extLst>
          </p:cNvPr>
          <p:cNvSpPr txBox="1"/>
          <p:nvPr/>
        </p:nvSpPr>
        <p:spPr>
          <a:xfrm>
            <a:off x="1246358" y="4932626"/>
            <a:ext cx="8000857" cy="1597745"/>
          </a:xfrm>
          <a:prstGeom prst="rect">
            <a:avLst/>
          </a:prstGeom>
          <a:noFill/>
        </p:spPr>
        <p:txBody>
          <a:bodyPr wrap="square" rtlCol="0">
            <a:spAutoFit/>
          </a:bodyPr>
          <a:lstStyle/>
          <a:p>
            <a:pPr>
              <a:lnSpc>
                <a:spcPct val="125000"/>
              </a:lnSpc>
            </a:pPr>
            <a:r>
              <a:rPr lang="ja-JP" altLang="en-US" sz="2000" dirty="0"/>
              <a:t>①</a:t>
            </a:r>
            <a:r>
              <a:rPr lang="zh-CN" altLang="en-US" sz="2000" b="1" dirty="0"/>
              <a:t>做饭</a:t>
            </a:r>
            <a:r>
              <a:rPr lang="zh-CN" altLang="en-US" sz="2000" dirty="0"/>
              <a:t>：愿意照顾</a:t>
            </a:r>
            <a:r>
              <a:rPr lang="en-US" altLang="zh-CN" sz="2000" dirty="0"/>
              <a:t>kk</a:t>
            </a:r>
            <a:r>
              <a:rPr lang="zh-CN" altLang="en-US" sz="2000" dirty="0"/>
              <a:t>给他做饭做家务，虽然觉得累但她是有满足感的。</a:t>
            </a:r>
            <a:endParaRPr lang="en-US" altLang="zh-CN" sz="2000" dirty="0"/>
          </a:p>
          <a:p>
            <a:pPr>
              <a:lnSpc>
                <a:spcPct val="125000"/>
              </a:lnSpc>
            </a:pPr>
            <a:r>
              <a:rPr lang="ja-JP" altLang="en-US" sz="2000" dirty="0"/>
              <a:t>②</a:t>
            </a:r>
            <a:r>
              <a:rPr lang="zh-CN" altLang="en-US" sz="2000" b="1" dirty="0"/>
              <a:t>开车</a:t>
            </a:r>
            <a:r>
              <a:rPr lang="en-US" altLang="zh-CN" sz="2000" b="1" dirty="0"/>
              <a:t>/</a:t>
            </a:r>
            <a:r>
              <a:rPr lang="zh-CN" altLang="en-US" sz="2000" b="1" dirty="0"/>
              <a:t>餐馆</a:t>
            </a:r>
            <a:r>
              <a:rPr lang="zh-CN" altLang="en-US" sz="2000" dirty="0"/>
              <a:t>：在</a:t>
            </a:r>
            <a:r>
              <a:rPr lang="en-US" altLang="zh-CN" sz="2000" dirty="0"/>
              <a:t>kk</a:t>
            </a:r>
            <a:r>
              <a:rPr lang="zh-CN" altLang="en-US" sz="2000" dirty="0"/>
              <a:t>敏感的情绪爆炸后，冷静的去哄他，给他台阶下。</a:t>
            </a:r>
            <a:endParaRPr lang="en-US" altLang="ja-JP" sz="2000" dirty="0"/>
          </a:p>
          <a:p>
            <a:pPr>
              <a:lnSpc>
                <a:spcPct val="125000"/>
              </a:lnSpc>
            </a:pPr>
            <a:r>
              <a:rPr lang="ja-JP" altLang="en-US" sz="2000" dirty="0"/>
              <a:t>③</a:t>
            </a:r>
            <a:r>
              <a:rPr lang="zh-CN" altLang="en-US" sz="2000" b="1" dirty="0"/>
              <a:t>孩子</a:t>
            </a:r>
            <a:r>
              <a:rPr lang="zh-CN" altLang="en-US" sz="2000" dirty="0"/>
              <a:t>：</a:t>
            </a:r>
            <a:r>
              <a:rPr lang="en-US" altLang="zh-CN" sz="2000" dirty="0"/>
              <a:t>Kk</a:t>
            </a:r>
            <a:r>
              <a:rPr lang="zh-CN" altLang="en-US" sz="2000" dirty="0"/>
              <a:t>如果永远还是个孩子她不会考虑生。在这一点上足够理性与坚决。</a:t>
            </a:r>
            <a:endParaRPr lang="en-US" altLang="zh-CN" sz="2000" dirty="0"/>
          </a:p>
        </p:txBody>
      </p:sp>
      <p:pic>
        <p:nvPicPr>
          <p:cNvPr id="6" name="图片 5" descr="图形用户界面, 网站&#10;&#10;描述已自动生成">
            <a:extLst>
              <a:ext uri="{FF2B5EF4-FFF2-40B4-BE49-F238E27FC236}">
                <a16:creationId xmlns:a16="http://schemas.microsoft.com/office/drawing/2014/main" id="{FE41608E-A1B0-4527-AAF2-6E98FBF57B25}"/>
              </a:ext>
            </a:extLst>
          </p:cNvPr>
          <p:cNvPicPr>
            <a:picLocks noChangeAspect="1"/>
          </p:cNvPicPr>
          <p:nvPr/>
        </p:nvPicPr>
        <p:blipFill rotWithShape="1">
          <a:blip r:embed="rId2">
            <a:extLst>
              <a:ext uri="{28A0092B-C50C-407E-A947-70E740481C1C}">
                <a14:useLocalDpi xmlns:a14="http://schemas.microsoft.com/office/drawing/2010/main" val="0"/>
              </a:ext>
            </a:extLst>
          </a:blip>
          <a:srcRect l="28943" t="32160" r="37037" b="52713"/>
          <a:stretch/>
        </p:blipFill>
        <p:spPr>
          <a:xfrm>
            <a:off x="1129569" y="1944897"/>
            <a:ext cx="1941388" cy="1830314"/>
          </a:xfrm>
          <a:prstGeom prst="rect">
            <a:avLst/>
          </a:prstGeom>
        </p:spPr>
      </p:pic>
      <p:pic>
        <p:nvPicPr>
          <p:cNvPr id="8" name="图片 7" descr="截图里有图片&#10;&#10;描述已自动生成">
            <a:extLst>
              <a:ext uri="{FF2B5EF4-FFF2-40B4-BE49-F238E27FC236}">
                <a16:creationId xmlns:a16="http://schemas.microsoft.com/office/drawing/2014/main" id="{FCFFDE6B-A1DD-4899-A45E-9057F0269243}"/>
              </a:ext>
            </a:extLst>
          </p:cNvPr>
          <p:cNvPicPr>
            <a:picLocks noChangeAspect="1"/>
          </p:cNvPicPr>
          <p:nvPr/>
        </p:nvPicPr>
        <p:blipFill rotWithShape="1">
          <a:blip r:embed="rId3">
            <a:extLst>
              <a:ext uri="{28A0092B-C50C-407E-A947-70E740481C1C}">
                <a14:useLocalDpi xmlns:a14="http://schemas.microsoft.com/office/drawing/2010/main" val="0"/>
              </a:ext>
            </a:extLst>
          </a:blip>
          <a:srcRect l="14215" t="34478" r="51124" b="50000"/>
          <a:stretch/>
        </p:blipFill>
        <p:spPr>
          <a:xfrm>
            <a:off x="9449573" y="4375108"/>
            <a:ext cx="1937156" cy="1831395"/>
          </a:xfrm>
          <a:prstGeom prst="rect">
            <a:avLst/>
          </a:prstGeom>
        </p:spPr>
      </p:pic>
      <p:sp>
        <p:nvSpPr>
          <p:cNvPr id="20" name="矩形: 圆角 19">
            <a:extLst>
              <a:ext uri="{FF2B5EF4-FFF2-40B4-BE49-F238E27FC236}">
                <a16:creationId xmlns:a16="http://schemas.microsoft.com/office/drawing/2014/main" id="{6DD90980-0881-4D60-8A96-9ED4792DE73F}"/>
              </a:ext>
            </a:extLst>
          </p:cNvPr>
          <p:cNvSpPr/>
          <p:nvPr/>
        </p:nvSpPr>
        <p:spPr>
          <a:xfrm>
            <a:off x="9372300" y="6062175"/>
            <a:ext cx="2045375" cy="51341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4000" b="1" dirty="0">
                <a:solidFill>
                  <a:schemeClr val="accent2">
                    <a:lumMod val="50000"/>
                  </a:schemeClr>
                </a:solidFill>
              </a:rPr>
              <a:t>安全型</a:t>
            </a:r>
          </a:p>
        </p:txBody>
      </p:sp>
      <p:sp>
        <p:nvSpPr>
          <p:cNvPr id="17" name="矩形: 圆角 16">
            <a:extLst>
              <a:ext uri="{FF2B5EF4-FFF2-40B4-BE49-F238E27FC236}">
                <a16:creationId xmlns:a16="http://schemas.microsoft.com/office/drawing/2014/main" id="{FB025A4D-F2FF-4B7D-8236-10D2D728CF90}"/>
              </a:ext>
            </a:extLst>
          </p:cNvPr>
          <p:cNvSpPr/>
          <p:nvPr/>
        </p:nvSpPr>
        <p:spPr>
          <a:xfrm>
            <a:off x="1090094" y="1564199"/>
            <a:ext cx="2045375" cy="513412"/>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zh-CN" altLang="en-US" sz="4000" b="1" dirty="0">
                <a:solidFill>
                  <a:schemeClr val="accent6">
                    <a:lumMod val="50000"/>
                  </a:schemeClr>
                </a:solidFill>
              </a:rPr>
              <a:t>恐惧型</a:t>
            </a:r>
          </a:p>
        </p:txBody>
      </p:sp>
      <p:sp>
        <p:nvSpPr>
          <p:cNvPr id="21" name="文本框 28">
            <a:extLst>
              <a:ext uri="{FF2B5EF4-FFF2-40B4-BE49-F238E27FC236}">
                <a16:creationId xmlns:a16="http://schemas.microsoft.com/office/drawing/2014/main" id="{AAFA9F45-E3A0-48B2-9BFC-AFA1EE825782}"/>
              </a:ext>
            </a:extLst>
          </p:cNvPr>
          <p:cNvSpPr txBox="1"/>
          <p:nvPr/>
        </p:nvSpPr>
        <p:spPr>
          <a:xfrm>
            <a:off x="5767200" y="470263"/>
            <a:ext cx="4826963" cy="523220"/>
          </a:xfrm>
          <a:prstGeom prst="rect">
            <a:avLst/>
          </a:prstGeom>
          <a:noFill/>
        </p:spPr>
        <p:txBody>
          <a:bodyPr wrap="none" rtlCol="0">
            <a:spAutoFit/>
          </a:bodyPr>
          <a:lstStyle/>
          <a:p>
            <a:pPr algn="ctr"/>
            <a:r>
              <a:rPr lang="zh-CN" altLang="en-US" sz="2800" b="1" dirty="0">
                <a:ln w="0"/>
                <a:latin typeface="Algerian" panose="04020705040A02060702" pitchFamily="82" charset="0"/>
              </a:rPr>
              <a:t>人物案例分析</a:t>
            </a:r>
            <a:r>
              <a:rPr lang="en-US" altLang="zh-CN" sz="2800" b="1" dirty="0">
                <a:ln w="0"/>
                <a:latin typeface="Algerian" panose="04020705040A02060702" pitchFamily="82" charset="0"/>
              </a:rPr>
              <a:t>--《</a:t>
            </a:r>
            <a:r>
              <a:rPr lang="zh-CN" altLang="en-US" sz="2800" b="1" dirty="0">
                <a:ln w="0"/>
                <a:latin typeface="Algerian" panose="04020705040A02060702" pitchFamily="82" charset="0"/>
              </a:rPr>
              <a:t>再见爱人</a:t>
            </a:r>
            <a:r>
              <a:rPr lang="en-US" altLang="zh-CN" sz="2800" b="1" dirty="0">
                <a:ln w="0"/>
                <a:latin typeface="Algerian" panose="04020705040A02060702" pitchFamily="82" charset="0"/>
              </a:rPr>
              <a:t>》 </a:t>
            </a:r>
          </a:p>
        </p:txBody>
      </p:sp>
      <p:sp>
        <p:nvSpPr>
          <p:cNvPr id="22" name="文本框 23">
            <a:extLst>
              <a:ext uri="{FF2B5EF4-FFF2-40B4-BE49-F238E27FC236}">
                <a16:creationId xmlns:a16="http://schemas.microsoft.com/office/drawing/2014/main" id="{E7E0C4A9-7CEA-419D-A2C9-29FEA1E530C0}"/>
              </a:ext>
            </a:extLst>
          </p:cNvPr>
          <p:cNvSpPr txBox="1"/>
          <p:nvPr/>
        </p:nvSpPr>
        <p:spPr>
          <a:xfrm>
            <a:off x="1494346" y="89436"/>
            <a:ext cx="6077708" cy="923330"/>
          </a:xfrm>
          <a:prstGeom prst="rect">
            <a:avLst/>
          </a:prstGeom>
          <a:noFill/>
        </p:spPr>
        <p:txBody>
          <a:bodyPr wrap="square" rtlCol="0">
            <a:spAutoFit/>
          </a:bodyPr>
          <a:lstStyle/>
          <a:p>
            <a:pPr>
              <a:tabLst>
                <a:tab pos="4037013" algn="l"/>
              </a:tabLst>
            </a:pPr>
            <a:r>
              <a:rPr lang="zh-CN" altLang="en-US" sz="5400" b="1" dirty="0">
                <a:solidFill>
                  <a:schemeClr val="bg1"/>
                </a:solidFill>
                <a:effectLst>
                  <a:outerShdw blurRad="50800" dist="38100" dir="2700000" algn="tl" rotWithShape="0">
                    <a:prstClr val="black">
                      <a:alpha val="40000"/>
                    </a:prstClr>
                  </a:outerShdw>
                </a:effectLst>
                <a:latin typeface="+mn-ea"/>
              </a:rPr>
              <a:t>成人依恋类型</a:t>
            </a:r>
          </a:p>
        </p:txBody>
      </p:sp>
    </p:spTree>
    <p:extLst>
      <p:ext uri="{BB962C8B-B14F-4D97-AF65-F5344CB8AC3E}">
        <p14:creationId xmlns:p14="http://schemas.microsoft.com/office/powerpoint/2010/main" val="2101421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1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1">
            <a:extLst>
              <a:ext uri="{FF2B5EF4-FFF2-40B4-BE49-F238E27FC236}">
                <a16:creationId xmlns:a16="http://schemas.microsoft.com/office/drawing/2014/main" id="{3C6AF094-5703-406D-A070-B34400C74E6C}"/>
              </a:ext>
            </a:extLst>
          </p:cNvPr>
          <p:cNvGrpSpPr/>
          <p:nvPr/>
        </p:nvGrpSpPr>
        <p:grpSpPr>
          <a:xfrm rot="194336">
            <a:off x="-253289" y="-390192"/>
            <a:ext cx="12682519" cy="1724883"/>
            <a:chOff x="-253289" y="-390192"/>
            <a:chExt cx="12682519" cy="1724883"/>
          </a:xfrm>
        </p:grpSpPr>
        <p:sp>
          <p:nvSpPr>
            <p:cNvPr id="11" name="任意多边形 2">
              <a:extLst>
                <a:ext uri="{FF2B5EF4-FFF2-40B4-BE49-F238E27FC236}">
                  <a16:creationId xmlns:a16="http://schemas.microsoft.com/office/drawing/2014/main" id="{AF740074-33CA-499A-B9D5-2A4F588D6B4B}"/>
                </a:ext>
              </a:extLst>
            </p:cNvPr>
            <p:cNvSpPr/>
            <p:nvPr/>
          </p:nvSpPr>
          <p:spPr>
            <a:xfrm rot="21395224">
              <a:off x="-253289" y="-390192"/>
              <a:ext cx="12682519" cy="1369454"/>
            </a:xfrm>
            <a:custGeom>
              <a:avLst/>
              <a:gdLst>
                <a:gd name="connsiteX0" fmla="*/ 1644665 w 12682519"/>
                <a:gd name="connsiteY0" fmla="*/ 1359223 h 1369454"/>
                <a:gd name="connsiteX1" fmla="*/ 1644690 w 12682519"/>
                <a:gd name="connsiteY1" fmla="*/ 1367663 h 1369454"/>
                <a:gd name="connsiteX2" fmla="*/ 1028960 w 12682519"/>
                <a:gd name="connsiteY2" fmla="*/ 1369454 h 1369454"/>
                <a:gd name="connsiteX3" fmla="*/ 1028930 w 12682519"/>
                <a:gd name="connsiteY3" fmla="*/ 1359223 h 1369454"/>
                <a:gd name="connsiteX4" fmla="*/ 12682519 w 12682519"/>
                <a:gd name="connsiteY4" fmla="*/ 0 h 1369454"/>
                <a:gd name="connsiteX5" fmla="*/ 12682519 w 12682519"/>
                <a:gd name="connsiteY5" fmla="*/ 1359223 h 1369454"/>
                <a:gd name="connsiteX6" fmla="*/ 1644665 w 12682519"/>
                <a:gd name="connsiteY6" fmla="*/ 1359223 h 1369454"/>
                <a:gd name="connsiteX7" fmla="*/ 1643043 w 12682519"/>
                <a:gd name="connsiteY7" fmla="*/ 801553 h 1369454"/>
                <a:gd name="connsiteX8" fmla="*/ 1334698 w 12682519"/>
                <a:gd name="connsiteY8" fmla="*/ 637353 h 1369454"/>
                <a:gd name="connsiteX9" fmla="*/ 1027313 w 12682519"/>
                <a:gd name="connsiteY9" fmla="*/ 803344 h 1369454"/>
                <a:gd name="connsiteX10" fmla="*/ 1028930 w 12682519"/>
                <a:gd name="connsiteY10" fmla="*/ 1359223 h 1369454"/>
                <a:gd name="connsiteX11" fmla="*/ 0 w 12682519"/>
                <a:gd name="connsiteY11" fmla="*/ 1359223 h 1369454"/>
                <a:gd name="connsiteX12" fmla="*/ 0 w 12682519"/>
                <a:gd name="connsiteY12" fmla="*/ 0 h 1369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682519" h="1369454">
                  <a:moveTo>
                    <a:pt x="1644665" y="1359223"/>
                  </a:moveTo>
                  <a:lnTo>
                    <a:pt x="1644690" y="1367663"/>
                  </a:lnTo>
                  <a:lnTo>
                    <a:pt x="1028960" y="1369454"/>
                  </a:lnTo>
                  <a:lnTo>
                    <a:pt x="1028930" y="1359223"/>
                  </a:lnTo>
                  <a:close/>
                  <a:moveTo>
                    <a:pt x="12682519" y="0"/>
                  </a:moveTo>
                  <a:lnTo>
                    <a:pt x="12682519" y="1359223"/>
                  </a:lnTo>
                  <a:lnTo>
                    <a:pt x="1644665" y="1359223"/>
                  </a:lnTo>
                  <a:lnTo>
                    <a:pt x="1643043" y="801553"/>
                  </a:lnTo>
                  <a:lnTo>
                    <a:pt x="1334698" y="637353"/>
                  </a:lnTo>
                  <a:lnTo>
                    <a:pt x="1027313" y="803344"/>
                  </a:lnTo>
                  <a:lnTo>
                    <a:pt x="1028930" y="1359223"/>
                  </a:lnTo>
                  <a:lnTo>
                    <a:pt x="0" y="1359223"/>
                  </a:lnTo>
                  <a:lnTo>
                    <a:pt x="0" y="0"/>
                  </a:lnTo>
                  <a:close/>
                </a:path>
              </a:pathLst>
            </a:custGeom>
            <a:solidFill>
              <a:srgbClr val="F6C1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文本框 3">
              <a:extLst>
                <a:ext uri="{FF2B5EF4-FFF2-40B4-BE49-F238E27FC236}">
                  <a16:creationId xmlns:a16="http://schemas.microsoft.com/office/drawing/2014/main" id="{A8D4CF5F-3310-4EE2-81B3-5F8CCBD6F977}"/>
                </a:ext>
              </a:extLst>
            </p:cNvPr>
            <p:cNvSpPr txBox="1"/>
            <p:nvPr/>
          </p:nvSpPr>
          <p:spPr>
            <a:xfrm rot="21416591">
              <a:off x="852051" y="626805"/>
              <a:ext cx="516488" cy="707886"/>
            </a:xfrm>
            <a:prstGeom prst="rect">
              <a:avLst/>
            </a:prstGeom>
            <a:noFill/>
          </p:spPr>
          <p:txBody>
            <a:bodyPr wrap="none" rtlCol="0">
              <a:spAutoFit/>
            </a:bodyPr>
            <a:lstStyle/>
            <a:p>
              <a:r>
                <a:rPr lang="en-US" altLang="zh-CN" sz="4000" dirty="0">
                  <a:solidFill>
                    <a:srgbClr val="F6C100"/>
                  </a:solidFill>
                  <a:effectLst>
                    <a:outerShdw blurRad="38100" dist="38100" dir="2700000" algn="tl">
                      <a:srgbClr val="000000">
                        <a:alpha val="43137"/>
                      </a:srgbClr>
                    </a:outerShdw>
                  </a:effectLst>
                  <a:latin typeface="Broadway" panose="04040905080B02020502" pitchFamily="82" charset="0"/>
                  <a:ea typeface="方正喵呜体" panose="02010600010101010101" pitchFamily="2" charset="-122"/>
                </a:rPr>
                <a:t>2</a:t>
              </a:r>
              <a:endParaRPr lang="zh-CN" altLang="en-US" sz="4000" dirty="0">
                <a:solidFill>
                  <a:srgbClr val="F6C100"/>
                </a:solidFill>
                <a:effectLst>
                  <a:outerShdw blurRad="38100" dist="38100" dir="2700000" algn="tl">
                    <a:srgbClr val="000000">
                      <a:alpha val="43137"/>
                    </a:srgbClr>
                  </a:outerShdw>
                </a:effectLst>
                <a:latin typeface="Broadway" panose="04040905080B02020502" pitchFamily="82" charset="0"/>
                <a:ea typeface="方正喵呜体" panose="02010600010101010101" pitchFamily="2" charset="-122"/>
              </a:endParaRPr>
            </a:p>
          </p:txBody>
        </p:sp>
      </p:grpSp>
      <p:sp>
        <p:nvSpPr>
          <p:cNvPr id="29" name="文本框 28">
            <a:extLst>
              <a:ext uri="{FF2B5EF4-FFF2-40B4-BE49-F238E27FC236}">
                <a16:creationId xmlns:a16="http://schemas.microsoft.com/office/drawing/2014/main" id="{E81FFA6A-6816-4BC2-8464-AD42C40F438A}"/>
              </a:ext>
            </a:extLst>
          </p:cNvPr>
          <p:cNvSpPr txBox="1"/>
          <p:nvPr/>
        </p:nvSpPr>
        <p:spPr>
          <a:xfrm>
            <a:off x="9906446" y="482564"/>
            <a:ext cx="906017" cy="523220"/>
          </a:xfrm>
          <a:prstGeom prst="rect">
            <a:avLst/>
          </a:prstGeom>
          <a:noFill/>
        </p:spPr>
        <p:txBody>
          <a:bodyPr wrap="none" rtlCol="0">
            <a:spAutoFit/>
          </a:bodyPr>
          <a:lstStyle/>
          <a:p>
            <a:pPr algn="ctr"/>
            <a:r>
              <a:rPr lang="zh-CN" altLang="en-US" sz="2800" b="1" dirty="0">
                <a:ln w="0"/>
                <a:latin typeface="Algerian" panose="04020705040A02060702" pitchFamily="82" charset="0"/>
              </a:rPr>
              <a:t>小结</a:t>
            </a:r>
          </a:p>
        </p:txBody>
      </p:sp>
      <p:sp>
        <p:nvSpPr>
          <p:cNvPr id="5" name="文本框 4">
            <a:extLst>
              <a:ext uri="{FF2B5EF4-FFF2-40B4-BE49-F238E27FC236}">
                <a16:creationId xmlns:a16="http://schemas.microsoft.com/office/drawing/2014/main" id="{51740E8F-F6F4-4E39-9455-07C531B53733}"/>
              </a:ext>
            </a:extLst>
          </p:cNvPr>
          <p:cNvSpPr txBox="1"/>
          <p:nvPr/>
        </p:nvSpPr>
        <p:spPr>
          <a:xfrm>
            <a:off x="1593291" y="1053460"/>
            <a:ext cx="8135560" cy="2567241"/>
          </a:xfrm>
          <a:prstGeom prst="rect">
            <a:avLst/>
          </a:prstGeom>
          <a:noFill/>
        </p:spPr>
        <p:txBody>
          <a:bodyPr wrap="none" rtlCol="0">
            <a:spAutoFit/>
          </a:bodyPr>
          <a:lstStyle/>
          <a:p>
            <a:r>
              <a:rPr lang="zh-CN" altLang="en-US" sz="3600" b="1" u="sng" dirty="0"/>
              <a:t>安全型依恋人格</a:t>
            </a:r>
            <a:endParaRPr lang="en-US" altLang="zh-CN" sz="3600" b="1" u="sng" dirty="0"/>
          </a:p>
          <a:p>
            <a:endParaRPr lang="en-US" altLang="zh-CN" sz="2800" b="1" dirty="0"/>
          </a:p>
          <a:p>
            <a:r>
              <a:rPr lang="zh-CN" altLang="en-US" sz="2400" b="1" dirty="0"/>
              <a:t>底层逻辑：</a:t>
            </a:r>
            <a:endParaRPr lang="en-US" altLang="zh-CN" sz="2400" b="1" dirty="0"/>
          </a:p>
          <a:p>
            <a:pPr>
              <a:lnSpc>
                <a:spcPct val="125000"/>
              </a:lnSpc>
            </a:pPr>
            <a:r>
              <a:rPr lang="zh-CN" altLang="en-US" sz="2000" dirty="0"/>
              <a:t>安全型依恋者在童年得到了父母温和，耐心，及时的回应和照料。</a:t>
            </a:r>
            <a:endParaRPr lang="en-US" altLang="zh-CN" sz="2000" dirty="0"/>
          </a:p>
          <a:p>
            <a:pPr>
              <a:lnSpc>
                <a:spcPct val="125000"/>
              </a:lnSpc>
            </a:pPr>
            <a:r>
              <a:rPr lang="zh-CN" altLang="en-US" sz="2000" dirty="0"/>
              <a:t>他们知道自己是被爱的。同时他们对这个世界充满了探索与和好奇心。</a:t>
            </a:r>
            <a:endParaRPr lang="en-US" altLang="zh-CN" sz="2000" dirty="0"/>
          </a:p>
          <a:p>
            <a:pPr>
              <a:lnSpc>
                <a:spcPct val="125000"/>
              </a:lnSpc>
            </a:pPr>
            <a:r>
              <a:rPr lang="zh-CN" altLang="en-US" sz="2000" dirty="0"/>
              <a:t>他们相信世界是安全的，他人是值得信赖的。</a:t>
            </a:r>
          </a:p>
        </p:txBody>
      </p:sp>
      <p:sp>
        <p:nvSpPr>
          <p:cNvPr id="21" name="文本框 20">
            <a:extLst>
              <a:ext uri="{FF2B5EF4-FFF2-40B4-BE49-F238E27FC236}">
                <a16:creationId xmlns:a16="http://schemas.microsoft.com/office/drawing/2014/main" id="{330527A8-31A4-4199-872E-40C9147755AD}"/>
              </a:ext>
            </a:extLst>
          </p:cNvPr>
          <p:cNvSpPr txBox="1"/>
          <p:nvPr/>
        </p:nvSpPr>
        <p:spPr>
          <a:xfrm>
            <a:off x="1600447" y="4108951"/>
            <a:ext cx="7968848" cy="1967077"/>
          </a:xfrm>
          <a:prstGeom prst="rect">
            <a:avLst/>
          </a:prstGeom>
          <a:noFill/>
        </p:spPr>
        <p:txBody>
          <a:bodyPr wrap="none" rtlCol="0">
            <a:spAutoFit/>
          </a:bodyPr>
          <a:lstStyle/>
          <a:p>
            <a:r>
              <a:rPr lang="zh-CN" altLang="en-US" sz="2400" b="1" dirty="0"/>
              <a:t>建议：</a:t>
            </a:r>
            <a:endParaRPr lang="en-US" altLang="zh-CN" sz="2400" b="1" dirty="0"/>
          </a:p>
          <a:p>
            <a:pPr marL="342900" indent="-342900">
              <a:lnSpc>
                <a:spcPct val="125000"/>
              </a:lnSpc>
              <a:buFont typeface="+mj-lt"/>
              <a:buAutoNum type="arabicPeriod"/>
            </a:pPr>
            <a:r>
              <a:rPr lang="zh-CN" altLang="en-US" sz="2000" dirty="0"/>
              <a:t>精神独立，不把期望放在他人身上，认可、接纳、爱自己。</a:t>
            </a:r>
            <a:endParaRPr lang="en-US" altLang="zh-CN" sz="2000" dirty="0"/>
          </a:p>
          <a:p>
            <a:pPr marL="342900" indent="-342900">
              <a:lnSpc>
                <a:spcPct val="125000"/>
              </a:lnSpc>
              <a:buFont typeface="+mj-lt"/>
              <a:buAutoNum type="arabicPeriod"/>
            </a:pPr>
            <a:r>
              <a:rPr lang="zh-CN" altLang="en-US" sz="2000" dirty="0"/>
              <a:t>进行自我成长，做自己喜欢的，想做的事。成为自己想成为的人。</a:t>
            </a:r>
            <a:endParaRPr lang="en-US" altLang="zh-CN" sz="2000" dirty="0"/>
          </a:p>
          <a:p>
            <a:pPr marL="342900" indent="-342900">
              <a:lnSpc>
                <a:spcPct val="125000"/>
              </a:lnSpc>
              <a:buFont typeface="+mj-lt"/>
              <a:buAutoNum type="arabicPeriod"/>
            </a:pPr>
            <a:r>
              <a:rPr lang="zh-CN" altLang="en-US" sz="2000" dirty="0"/>
              <a:t>多肯定对方的付出，积极地看待这份感情，共同承担责任。</a:t>
            </a:r>
            <a:endParaRPr lang="en-US" altLang="zh-CN" sz="2000" dirty="0"/>
          </a:p>
          <a:p>
            <a:pPr marL="342900" indent="-342900">
              <a:lnSpc>
                <a:spcPct val="125000"/>
              </a:lnSpc>
              <a:buFont typeface="+mj-lt"/>
              <a:buAutoNum type="arabicPeriod"/>
            </a:pPr>
            <a:r>
              <a:rPr lang="zh-CN" altLang="en-US" sz="2000" dirty="0"/>
              <a:t>这个过程不可能一蹴而就。要坚持不断试错，不要放弃改变。 </a:t>
            </a:r>
          </a:p>
        </p:txBody>
      </p:sp>
      <p:sp>
        <p:nvSpPr>
          <p:cNvPr id="9" name="文本框 23">
            <a:extLst>
              <a:ext uri="{FF2B5EF4-FFF2-40B4-BE49-F238E27FC236}">
                <a16:creationId xmlns:a16="http://schemas.microsoft.com/office/drawing/2014/main" id="{0C05BF9F-18DA-4991-B570-5D7C44F715BA}"/>
              </a:ext>
            </a:extLst>
          </p:cNvPr>
          <p:cNvSpPr txBox="1"/>
          <p:nvPr/>
        </p:nvSpPr>
        <p:spPr>
          <a:xfrm>
            <a:off x="1494346" y="89436"/>
            <a:ext cx="8521721" cy="923330"/>
          </a:xfrm>
          <a:prstGeom prst="rect">
            <a:avLst/>
          </a:prstGeom>
          <a:noFill/>
        </p:spPr>
        <p:txBody>
          <a:bodyPr wrap="square" rtlCol="0">
            <a:spAutoFit/>
          </a:bodyPr>
          <a:lstStyle/>
          <a:p>
            <a:pPr>
              <a:tabLst>
                <a:tab pos="4037013" algn="l"/>
              </a:tabLst>
            </a:pPr>
            <a:r>
              <a:rPr lang="zh-CN" altLang="en-US" sz="5400" b="1" dirty="0">
                <a:solidFill>
                  <a:schemeClr val="bg1"/>
                </a:solidFill>
                <a:effectLst>
                  <a:outerShdw blurRad="50800" dist="38100" dir="2700000" algn="tl" rotWithShape="0">
                    <a:prstClr val="black">
                      <a:alpha val="40000"/>
                    </a:prstClr>
                  </a:outerShdw>
                </a:effectLst>
                <a:latin typeface="+mn-ea"/>
              </a:rPr>
              <a:t>怎样的人更能获得完美的爱</a:t>
            </a:r>
          </a:p>
        </p:txBody>
      </p:sp>
    </p:spTree>
    <p:extLst>
      <p:ext uri="{BB962C8B-B14F-4D97-AF65-F5344CB8AC3E}">
        <p14:creationId xmlns:p14="http://schemas.microsoft.com/office/powerpoint/2010/main" val="678843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rot="206319">
            <a:off x="-253289" y="-390192"/>
            <a:ext cx="12682519" cy="1724883"/>
            <a:chOff x="-253289" y="-390192"/>
            <a:chExt cx="12682519" cy="1724883"/>
          </a:xfrm>
        </p:grpSpPr>
        <p:sp>
          <p:nvSpPr>
            <p:cNvPr id="4" name="任意多边形 3"/>
            <p:cNvSpPr/>
            <p:nvPr/>
          </p:nvSpPr>
          <p:spPr>
            <a:xfrm rot="21395224">
              <a:off x="-253289" y="-390192"/>
              <a:ext cx="12682519" cy="1369454"/>
            </a:xfrm>
            <a:custGeom>
              <a:avLst/>
              <a:gdLst>
                <a:gd name="connsiteX0" fmla="*/ 1644665 w 12682519"/>
                <a:gd name="connsiteY0" fmla="*/ 1359223 h 1369454"/>
                <a:gd name="connsiteX1" fmla="*/ 1644690 w 12682519"/>
                <a:gd name="connsiteY1" fmla="*/ 1367663 h 1369454"/>
                <a:gd name="connsiteX2" fmla="*/ 1028960 w 12682519"/>
                <a:gd name="connsiteY2" fmla="*/ 1369454 h 1369454"/>
                <a:gd name="connsiteX3" fmla="*/ 1028930 w 12682519"/>
                <a:gd name="connsiteY3" fmla="*/ 1359223 h 1369454"/>
                <a:gd name="connsiteX4" fmla="*/ 12682519 w 12682519"/>
                <a:gd name="connsiteY4" fmla="*/ 0 h 1369454"/>
                <a:gd name="connsiteX5" fmla="*/ 12682519 w 12682519"/>
                <a:gd name="connsiteY5" fmla="*/ 1359223 h 1369454"/>
                <a:gd name="connsiteX6" fmla="*/ 1644665 w 12682519"/>
                <a:gd name="connsiteY6" fmla="*/ 1359223 h 1369454"/>
                <a:gd name="connsiteX7" fmla="*/ 1643043 w 12682519"/>
                <a:gd name="connsiteY7" fmla="*/ 801553 h 1369454"/>
                <a:gd name="connsiteX8" fmla="*/ 1334698 w 12682519"/>
                <a:gd name="connsiteY8" fmla="*/ 637353 h 1369454"/>
                <a:gd name="connsiteX9" fmla="*/ 1027313 w 12682519"/>
                <a:gd name="connsiteY9" fmla="*/ 803344 h 1369454"/>
                <a:gd name="connsiteX10" fmla="*/ 1028930 w 12682519"/>
                <a:gd name="connsiteY10" fmla="*/ 1359223 h 1369454"/>
                <a:gd name="connsiteX11" fmla="*/ 0 w 12682519"/>
                <a:gd name="connsiteY11" fmla="*/ 1359223 h 1369454"/>
                <a:gd name="connsiteX12" fmla="*/ 0 w 12682519"/>
                <a:gd name="connsiteY12" fmla="*/ 0 h 1369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682519" h="1369454">
                  <a:moveTo>
                    <a:pt x="1644665" y="1359223"/>
                  </a:moveTo>
                  <a:lnTo>
                    <a:pt x="1644690" y="1367663"/>
                  </a:lnTo>
                  <a:lnTo>
                    <a:pt x="1028960" y="1369454"/>
                  </a:lnTo>
                  <a:lnTo>
                    <a:pt x="1028930" y="1359223"/>
                  </a:lnTo>
                  <a:close/>
                  <a:moveTo>
                    <a:pt x="12682519" y="0"/>
                  </a:moveTo>
                  <a:lnTo>
                    <a:pt x="12682519" y="1359223"/>
                  </a:lnTo>
                  <a:lnTo>
                    <a:pt x="1644665" y="1359223"/>
                  </a:lnTo>
                  <a:lnTo>
                    <a:pt x="1643043" y="801553"/>
                  </a:lnTo>
                  <a:lnTo>
                    <a:pt x="1334698" y="637353"/>
                  </a:lnTo>
                  <a:lnTo>
                    <a:pt x="1027313" y="803344"/>
                  </a:lnTo>
                  <a:lnTo>
                    <a:pt x="1028930" y="1359223"/>
                  </a:lnTo>
                  <a:lnTo>
                    <a:pt x="0" y="1359223"/>
                  </a:lnTo>
                  <a:lnTo>
                    <a:pt x="0" y="0"/>
                  </a:lnTo>
                  <a:close/>
                </a:path>
              </a:pathLst>
            </a:custGeom>
            <a:solidFill>
              <a:srgbClr val="F6C1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文本框 4"/>
            <p:cNvSpPr txBox="1"/>
            <p:nvPr/>
          </p:nvSpPr>
          <p:spPr>
            <a:xfrm rot="21416591">
              <a:off x="852051" y="626805"/>
              <a:ext cx="516488" cy="707886"/>
            </a:xfrm>
            <a:prstGeom prst="rect">
              <a:avLst/>
            </a:prstGeom>
            <a:noFill/>
          </p:spPr>
          <p:txBody>
            <a:bodyPr wrap="none" rtlCol="0">
              <a:spAutoFit/>
            </a:bodyPr>
            <a:lstStyle/>
            <a:p>
              <a:r>
                <a:rPr lang="en-US" altLang="zh-CN" sz="4000" dirty="0">
                  <a:solidFill>
                    <a:srgbClr val="F6C100"/>
                  </a:solidFill>
                  <a:effectLst>
                    <a:outerShdw blurRad="38100" dist="38100" dir="2700000" algn="tl">
                      <a:srgbClr val="000000">
                        <a:alpha val="43137"/>
                      </a:srgbClr>
                    </a:outerShdw>
                  </a:effectLst>
                  <a:latin typeface="Broadway" panose="04040905080B02020502" pitchFamily="82" charset="0"/>
                  <a:ea typeface="方正喵呜体" panose="02010600010101010101" pitchFamily="2" charset="-122"/>
                </a:rPr>
                <a:t>3</a:t>
              </a:r>
              <a:endParaRPr lang="zh-CN" altLang="en-US" sz="4000" dirty="0">
                <a:solidFill>
                  <a:srgbClr val="F6C100"/>
                </a:solidFill>
                <a:effectLst>
                  <a:outerShdw blurRad="38100" dist="38100" dir="2700000" algn="tl">
                    <a:srgbClr val="000000">
                      <a:alpha val="43137"/>
                    </a:srgbClr>
                  </a:outerShdw>
                </a:effectLst>
                <a:latin typeface="Broadway" panose="04040905080B02020502" pitchFamily="82" charset="0"/>
                <a:ea typeface="方正喵呜体" panose="02010600010101010101" pitchFamily="2" charset="-122"/>
              </a:endParaRPr>
            </a:p>
          </p:txBody>
        </p:sp>
      </p:grpSp>
      <p:sp>
        <p:nvSpPr>
          <p:cNvPr id="9" name="文本框 8">
            <a:extLst>
              <a:ext uri="{FF2B5EF4-FFF2-40B4-BE49-F238E27FC236}">
                <a16:creationId xmlns:a16="http://schemas.microsoft.com/office/drawing/2014/main" id="{827E8FF7-F43A-47FA-A1D2-9F535A6B6E29}"/>
              </a:ext>
            </a:extLst>
          </p:cNvPr>
          <p:cNvSpPr txBox="1"/>
          <p:nvPr/>
        </p:nvSpPr>
        <p:spPr>
          <a:xfrm>
            <a:off x="1494346" y="1494921"/>
            <a:ext cx="9723987" cy="4551695"/>
          </a:xfrm>
          <a:prstGeom prst="rect">
            <a:avLst/>
          </a:prstGeom>
          <a:noFill/>
        </p:spPr>
        <p:txBody>
          <a:bodyPr wrap="square" rtlCol="0">
            <a:spAutoFit/>
          </a:bodyPr>
          <a:lstStyle/>
          <a:p>
            <a:pPr>
              <a:lnSpc>
                <a:spcPct val="150000"/>
              </a:lnSpc>
            </a:pPr>
            <a:r>
              <a:rPr lang="zh-CN" altLang="en-US" sz="3200" b="1" dirty="0"/>
              <a:t>目的性积极关系行为</a:t>
            </a:r>
            <a:endParaRPr lang="en-US" altLang="zh-CN" sz="3200" b="1" dirty="0"/>
          </a:p>
          <a:p>
            <a:pPr>
              <a:lnSpc>
                <a:spcPct val="150000"/>
              </a:lnSpc>
            </a:pPr>
            <a:r>
              <a:rPr lang="zh-CN" altLang="en-US" sz="2000" dirty="0"/>
              <a:t> 为了使双方关系变得更好而做的一系列的经营关系的举动</a:t>
            </a:r>
            <a:endParaRPr lang="en-US" altLang="zh-CN" sz="2000" dirty="0"/>
          </a:p>
          <a:p>
            <a:endParaRPr lang="en-US" altLang="zh-CN" sz="3200" b="1" dirty="0"/>
          </a:p>
          <a:p>
            <a:endParaRPr lang="en-US" altLang="zh-CN" sz="3200" b="1" dirty="0"/>
          </a:p>
          <a:p>
            <a:pPr marL="342900" indent="-342900">
              <a:buFont typeface="Arial" panose="020B0604020202020204" pitchFamily="34" charset="0"/>
              <a:buChar char="•"/>
            </a:pPr>
            <a:r>
              <a:rPr lang="zh-CN" altLang="en-US" sz="2400" b="1" dirty="0"/>
              <a:t>建立专注的情感联结</a:t>
            </a:r>
            <a:endParaRPr lang="en-US" altLang="zh-CN" sz="2400" b="1" dirty="0"/>
          </a:p>
          <a:p>
            <a:pPr marL="342900" indent="-342900">
              <a:buFont typeface="Arial" panose="020B0604020202020204" pitchFamily="34" charset="0"/>
              <a:buChar char="•"/>
            </a:pPr>
            <a:endParaRPr lang="en-US" altLang="zh-CN" sz="2400" b="1" dirty="0"/>
          </a:p>
          <a:p>
            <a:pPr marL="342900" indent="-342900">
              <a:buFont typeface="Arial" panose="020B0604020202020204" pitchFamily="34" charset="0"/>
              <a:buChar char="•"/>
            </a:pPr>
            <a:r>
              <a:rPr lang="zh-CN" altLang="en-US" sz="2400" b="1" dirty="0"/>
              <a:t>营造一种互相感激的氛围</a:t>
            </a:r>
            <a:endParaRPr lang="en-US" altLang="zh-CN" sz="2400" b="1" dirty="0"/>
          </a:p>
          <a:p>
            <a:pPr marL="342900" indent="-342900">
              <a:buFont typeface="Arial" panose="020B0604020202020204" pitchFamily="34" charset="0"/>
              <a:buChar char="•"/>
            </a:pPr>
            <a:endParaRPr lang="en-US" altLang="zh-CN" sz="2400" b="1" dirty="0"/>
          </a:p>
          <a:p>
            <a:pPr marL="342900" indent="-342900">
              <a:buFont typeface="Arial" panose="020B0604020202020204" pitchFamily="34" charset="0"/>
              <a:buChar char="•"/>
            </a:pPr>
            <a:r>
              <a:rPr lang="zh-CN" altLang="en-US" sz="2400" b="1" dirty="0"/>
              <a:t>利用积极事件</a:t>
            </a:r>
            <a:endParaRPr lang="en-US" altLang="zh-CN" sz="2400" b="1" dirty="0"/>
          </a:p>
          <a:p>
            <a:pPr>
              <a:lnSpc>
                <a:spcPct val="125000"/>
              </a:lnSpc>
            </a:pPr>
            <a:endParaRPr lang="en-US" altLang="zh-CN" sz="2400" dirty="0"/>
          </a:p>
        </p:txBody>
      </p:sp>
      <p:sp>
        <p:nvSpPr>
          <p:cNvPr id="11" name="文本框 23">
            <a:extLst>
              <a:ext uri="{FF2B5EF4-FFF2-40B4-BE49-F238E27FC236}">
                <a16:creationId xmlns:a16="http://schemas.microsoft.com/office/drawing/2014/main" id="{D434C29A-0CDC-4616-AACB-F8DAE925AB17}"/>
              </a:ext>
            </a:extLst>
          </p:cNvPr>
          <p:cNvSpPr txBox="1"/>
          <p:nvPr/>
        </p:nvSpPr>
        <p:spPr>
          <a:xfrm>
            <a:off x="1494346" y="89436"/>
            <a:ext cx="9080521" cy="923330"/>
          </a:xfrm>
          <a:prstGeom prst="rect">
            <a:avLst/>
          </a:prstGeom>
          <a:noFill/>
        </p:spPr>
        <p:txBody>
          <a:bodyPr wrap="square" rtlCol="0">
            <a:spAutoFit/>
          </a:bodyPr>
          <a:lstStyle/>
          <a:p>
            <a:pPr>
              <a:tabLst>
                <a:tab pos="4037013" algn="l"/>
              </a:tabLst>
            </a:pPr>
            <a:r>
              <a:rPr lang="zh-CN" altLang="en-US" sz="5400" b="1" dirty="0">
                <a:solidFill>
                  <a:schemeClr val="bg1"/>
                </a:solidFill>
                <a:effectLst>
                  <a:outerShdw blurRad="50800" dist="38100" dir="2700000" algn="tl" rotWithShape="0">
                    <a:prstClr val="black">
                      <a:alpha val="40000"/>
                    </a:prstClr>
                  </a:outerShdw>
                </a:effectLst>
                <a:latin typeface="+mn-ea"/>
              </a:rPr>
              <a:t>如何获得完美的亲密关系 </a:t>
            </a:r>
          </a:p>
        </p:txBody>
      </p:sp>
    </p:spTree>
    <p:extLst>
      <p:ext uri="{BB962C8B-B14F-4D97-AF65-F5344CB8AC3E}">
        <p14:creationId xmlns:p14="http://schemas.microsoft.com/office/powerpoint/2010/main" val="11682058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rot="206319">
            <a:off x="-253289" y="-390192"/>
            <a:ext cx="12682519" cy="1724883"/>
            <a:chOff x="-253289" y="-390192"/>
            <a:chExt cx="12682519" cy="1724883"/>
          </a:xfrm>
        </p:grpSpPr>
        <p:sp>
          <p:nvSpPr>
            <p:cNvPr id="4" name="任意多边形 3"/>
            <p:cNvSpPr/>
            <p:nvPr/>
          </p:nvSpPr>
          <p:spPr>
            <a:xfrm rot="21395224">
              <a:off x="-253289" y="-390192"/>
              <a:ext cx="12682519" cy="1369454"/>
            </a:xfrm>
            <a:custGeom>
              <a:avLst/>
              <a:gdLst>
                <a:gd name="connsiteX0" fmla="*/ 1644665 w 12682519"/>
                <a:gd name="connsiteY0" fmla="*/ 1359223 h 1369454"/>
                <a:gd name="connsiteX1" fmla="*/ 1644690 w 12682519"/>
                <a:gd name="connsiteY1" fmla="*/ 1367663 h 1369454"/>
                <a:gd name="connsiteX2" fmla="*/ 1028960 w 12682519"/>
                <a:gd name="connsiteY2" fmla="*/ 1369454 h 1369454"/>
                <a:gd name="connsiteX3" fmla="*/ 1028930 w 12682519"/>
                <a:gd name="connsiteY3" fmla="*/ 1359223 h 1369454"/>
                <a:gd name="connsiteX4" fmla="*/ 12682519 w 12682519"/>
                <a:gd name="connsiteY4" fmla="*/ 0 h 1369454"/>
                <a:gd name="connsiteX5" fmla="*/ 12682519 w 12682519"/>
                <a:gd name="connsiteY5" fmla="*/ 1359223 h 1369454"/>
                <a:gd name="connsiteX6" fmla="*/ 1644665 w 12682519"/>
                <a:gd name="connsiteY6" fmla="*/ 1359223 h 1369454"/>
                <a:gd name="connsiteX7" fmla="*/ 1643043 w 12682519"/>
                <a:gd name="connsiteY7" fmla="*/ 801553 h 1369454"/>
                <a:gd name="connsiteX8" fmla="*/ 1334698 w 12682519"/>
                <a:gd name="connsiteY8" fmla="*/ 637353 h 1369454"/>
                <a:gd name="connsiteX9" fmla="*/ 1027313 w 12682519"/>
                <a:gd name="connsiteY9" fmla="*/ 803344 h 1369454"/>
                <a:gd name="connsiteX10" fmla="*/ 1028930 w 12682519"/>
                <a:gd name="connsiteY10" fmla="*/ 1359223 h 1369454"/>
                <a:gd name="connsiteX11" fmla="*/ 0 w 12682519"/>
                <a:gd name="connsiteY11" fmla="*/ 1359223 h 1369454"/>
                <a:gd name="connsiteX12" fmla="*/ 0 w 12682519"/>
                <a:gd name="connsiteY12" fmla="*/ 0 h 1369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682519" h="1369454">
                  <a:moveTo>
                    <a:pt x="1644665" y="1359223"/>
                  </a:moveTo>
                  <a:lnTo>
                    <a:pt x="1644690" y="1367663"/>
                  </a:lnTo>
                  <a:lnTo>
                    <a:pt x="1028960" y="1369454"/>
                  </a:lnTo>
                  <a:lnTo>
                    <a:pt x="1028930" y="1359223"/>
                  </a:lnTo>
                  <a:close/>
                  <a:moveTo>
                    <a:pt x="12682519" y="0"/>
                  </a:moveTo>
                  <a:lnTo>
                    <a:pt x="12682519" y="1359223"/>
                  </a:lnTo>
                  <a:lnTo>
                    <a:pt x="1644665" y="1359223"/>
                  </a:lnTo>
                  <a:lnTo>
                    <a:pt x="1643043" y="801553"/>
                  </a:lnTo>
                  <a:lnTo>
                    <a:pt x="1334698" y="637353"/>
                  </a:lnTo>
                  <a:lnTo>
                    <a:pt x="1027313" y="803344"/>
                  </a:lnTo>
                  <a:lnTo>
                    <a:pt x="1028930" y="1359223"/>
                  </a:lnTo>
                  <a:lnTo>
                    <a:pt x="0" y="1359223"/>
                  </a:lnTo>
                  <a:lnTo>
                    <a:pt x="0" y="0"/>
                  </a:lnTo>
                  <a:close/>
                </a:path>
              </a:pathLst>
            </a:custGeom>
            <a:solidFill>
              <a:srgbClr val="F6C1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文本框 4"/>
            <p:cNvSpPr txBox="1"/>
            <p:nvPr/>
          </p:nvSpPr>
          <p:spPr>
            <a:xfrm rot="21416591">
              <a:off x="852051" y="626805"/>
              <a:ext cx="516488" cy="707886"/>
            </a:xfrm>
            <a:prstGeom prst="rect">
              <a:avLst/>
            </a:prstGeom>
            <a:noFill/>
          </p:spPr>
          <p:txBody>
            <a:bodyPr wrap="none" rtlCol="0">
              <a:spAutoFit/>
            </a:bodyPr>
            <a:lstStyle/>
            <a:p>
              <a:r>
                <a:rPr lang="en-US" altLang="zh-CN" sz="4000" dirty="0">
                  <a:solidFill>
                    <a:srgbClr val="F6C100"/>
                  </a:solidFill>
                  <a:effectLst>
                    <a:outerShdw blurRad="38100" dist="38100" dir="2700000" algn="tl">
                      <a:srgbClr val="000000">
                        <a:alpha val="43137"/>
                      </a:srgbClr>
                    </a:outerShdw>
                  </a:effectLst>
                  <a:latin typeface="Broadway" panose="04040905080B02020502" pitchFamily="82" charset="0"/>
                  <a:ea typeface="方正喵呜体" panose="02010600010101010101" pitchFamily="2" charset="-122"/>
                </a:rPr>
                <a:t>3</a:t>
              </a:r>
              <a:endParaRPr lang="zh-CN" altLang="en-US" sz="4000" dirty="0">
                <a:solidFill>
                  <a:srgbClr val="F6C100"/>
                </a:solidFill>
                <a:effectLst>
                  <a:outerShdw blurRad="38100" dist="38100" dir="2700000" algn="tl">
                    <a:srgbClr val="000000">
                      <a:alpha val="43137"/>
                    </a:srgbClr>
                  </a:outerShdw>
                </a:effectLst>
                <a:latin typeface="Broadway" panose="04040905080B02020502" pitchFamily="82" charset="0"/>
                <a:ea typeface="方正喵呜体" panose="02010600010101010101" pitchFamily="2" charset="-122"/>
              </a:endParaRPr>
            </a:p>
          </p:txBody>
        </p:sp>
      </p:grpSp>
      <p:sp>
        <p:nvSpPr>
          <p:cNvPr id="9" name="文本框 8">
            <a:extLst>
              <a:ext uri="{FF2B5EF4-FFF2-40B4-BE49-F238E27FC236}">
                <a16:creationId xmlns:a16="http://schemas.microsoft.com/office/drawing/2014/main" id="{827E8FF7-F43A-47FA-A1D2-9F535A6B6E29}"/>
              </a:ext>
            </a:extLst>
          </p:cNvPr>
          <p:cNvSpPr txBox="1"/>
          <p:nvPr/>
        </p:nvSpPr>
        <p:spPr>
          <a:xfrm>
            <a:off x="1608001" y="3006045"/>
            <a:ext cx="10238700" cy="1122680"/>
          </a:xfrm>
          <a:prstGeom prst="rect">
            <a:avLst/>
          </a:prstGeom>
          <a:noFill/>
        </p:spPr>
        <p:txBody>
          <a:bodyPr wrap="none" rtlCol="0">
            <a:spAutoFit/>
          </a:bodyPr>
          <a:lstStyle/>
          <a:p>
            <a:pPr>
              <a:lnSpc>
                <a:spcPct val="125000"/>
              </a:lnSpc>
            </a:pPr>
            <a:r>
              <a:rPr lang="zh-CN" altLang="en-US" sz="2800" dirty="0"/>
              <a:t>人们互相了解的过程。</a:t>
            </a:r>
            <a:endParaRPr lang="en-US" altLang="zh-CN" sz="2800" dirty="0"/>
          </a:p>
          <a:p>
            <a:pPr>
              <a:lnSpc>
                <a:spcPct val="125000"/>
              </a:lnSpc>
            </a:pPr>
            <a:r>
              <a:rPr lang="zh-CN" altLang="en-US" sz="2800" dirty="0"/>
              <a:t>包含关系中人们不懈的为彼此关联所产生的思想，情感和行为。</a:t>
            </a:r>
            <a:endParaRPr lang="en-US" altLang="zh-CN" sz="2800" dirty="0"/>
          </a:p>
        </p:txBody>
      </p:sp>
      <p:sp>
        <p:nvSpPr>
          <p:cNvPr id="11" name="文本框 23">
            <a:extLst>
              <a:ext uri="{FF2B5EF4-FFF2-40B4-BE49-F238E27FC236}">
                <a16:creationId xmlns:a16="http://schemas.microsoft.com/office/drawing/2014/main" id="{D434C29A-0CDC-4616-AACB-F8DAE925AB17}"/>
              </a:ext>
            </a:extLst>
          </p:cNvPr>
          <p:cNvSpPr txBox="1"/>
          <p:nvPr/>
        </p:nvSpPr>
        <p:spPr>
          <a:xfrm>
            <a:off x="1494346" y="89436"/>
            <a:ext cx="9080521" cy="923330"/>
          </a:xfrm>
          <a:prstGeom prst="rect">
            <a:avLst/>
          </a:prstGeom>
          <a:noFill/>
        </p:spPr>
        <p:txBody>
          <a:bodyPr wrap="square" rtlCol="0">
            <a:spAutoFit/>
          </a:bodyPr>
          <a:lstStyle/>
          <a:p>
            <a:pPr>
              <a:tabLst>
                <a:tab pos="4037013" algn="l"/>
              </a:tabLst>
            </a:pPr>
            <a:r>
              <a:rPr lang="zh-CN" altLang="en-US" sz="5400" b="1" dirty="0">
                <a:solidFill>
                  <a:schemeClr val="bg1"/>
                </a:solidFill>
                <a:effectLst>
                  <a:outerShdw blurRad="50800" dist="38100" dir="2700000" algn="tl" rotWithShape="0">
                    <a:prstClr val="black">
                      <a:alpha val="40000"/>
                    </a:prstClr>
                  </a:outerShdw>
                </a:effectLst>
                <a:latin typeface="+mn-ea"/>
              </a:rPr>
              <a:t>建立专注的情感联结</a:t>
            </a:r>
          </a:p>
        </p:txBody>
      </p:sp>
      <p:sp>
        <p:nvSpPr>
          <p:cNvPr id="2" name="矩形 1">
            <a:extLst>
              <a:ext uri="{FF2B5EF4-FFF2-40B4-BE49-F238E27FC236}">
                <a16:creationId xmlns:a16="http://schemas.microsoft.com/office/drawing/2014/main" id="{C4A898BA-9565-1D4B-B849-8D3FA77745CC}"/>
              </a:ext>
            </a:extLst>
          </p:cNvPr>
          <p:cNvSpPr/>
          <p:nvPr/>
        </p:nvSpPr>
        <p:spPr>
          <a:xfrm>
            <a:off x="1494346" y="1064474"/>
            <a:ext cx="6096000" cy="400110"/>
          </a:xfrm>
          <a:prstGeom prst="rect">
            <a:avLst/>
          </a:prstGeom>
        </p:spPr>
        <p:txBody>
          <a:bodyPr>
            <a:spAutoFit/>
          </a:bodyPr>
          <a:lstStyle/>
          <a:p>
            <a:r>
              <a:rPr lang="zh-CN" altLang="en-US" sz="2000" b="1" dirty="0"/>
              <a:t>专念  </a:t>
            </a:r>
            <a:r>
              <a:rPr lang="en-US" altLang="zh-CN" sz="2000" b="1" dirty="0"/>
              <a:t>Minding</a:t>
            </a:r>
            <a:r>
              <a:rPr lang="zh-CN" altLang="en-US" sz="2000" b="1" dirty="0"/>
              <a:t> </a:t>
            </a:r>
            <a:r>
              <a:rPr lang="en-US" altLang="zh-CN" sz="2000" b="1" dirty="0"/>
              <a:t>(Harvey </a:t>
            </a:r>
            <a:r>
              <a:rPr lang="zh-CN" altLang="en-US" sz="2000" b="1" dirty="0"/>
              <a:t>，</a:t>
            </a:r>
            <a:r>
              <a:rPr lang="en-US" altLang="zh-CN" sz="2000" b="1" dirty="0"/>
              <a:t>2001 )</a:t>
            </a:r>
          </a:p>
        </p:txBody>
      </p:sp>
    </p:spTree>
    <p:extLst>
      <p:ext uri="{BB962C8B-B14F-4D97-AF65-F5344CB8AC3E}">
        <p14:creationId xmlns:p14="http://schemas.microsoft.com/office/powerpoint/2010/main" val="4510049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rot="206319">
            <a:off x="-253289" y="-390192"/>
            <a:ext cx="12682519" cy="1724883"/>
            <a:chOff x="-253289" y="-390192"/>
            <a:chExt cx="12682519" cy="1724883"/>
          </a:xfrm>
        </p:grpSpPr>
        <p:sp>
          <p:nvSpPr>
            <p:cNvPr id="4" name="任意多边形 3"/>
            <p:cNvSpPr/>
            <p:nvPr/>
          </p:nvSpPr>
          <p:spPr>
            <a:xfrm rot="21395224">
              <a:off x="-253289" y="-390192"/>
              <a:ext cx="12682519" cy="1369454"/>
            </a:xfrm>
            <a:custGeom>
              <a:avLst/>
              <a:gdLst>
                <a:gd name="connsiteX0" fmla="*/ 1644665 w 12682519"/>
                <a:gd name="connsiteY0" fmla="*/ 1359223 h 1369454"/>
                <a:gd name="connsiteX1" fmla="*/ 1644690 w 12682519"/>
                <a:gd name="connsiteY1" fmla="*/ 1367663 h 1369454"/>
                <a:gd name="connsiteX2" fmla="*/ 1028960 w 12682519"/>
                <a:gd name="connsiteY2" fmla="*/ 1369454 h 1369454"/>
                <a:gd name="connsiteX3" fmla="*/ 1028930 w 12682519"/>
                <a:gd name="connsiteY3" fmla="*/ 1359223 h 1369454"/>
                <a:gd name="connsiteX4" fmla="*/ 12682519 w 12682519"/>
                <a:gd name="connsiteY4" fmla="*/ 0 h 1369454"/>
                <a:gd name="connsiteX5" fmla="*/ 12682519 w 12682519"/>
                <a:gd name="connsiteY5" fmla="*/ 1359223 h 1369454"/>
                <a:gd name="connsiteX6" fmla="*/ 1644665 w 12682519"/>
                <a:gd name="connsiteY6" fmla="*/ 1359223 h 1369454"/>
                <a:gd name="connsiteX7" fmla="*/ 1643043 w 12682519"/>
                <a:gd name="connsiteY7" fmla="*/ 801553 h 1369454"/>
                <a:gd name="connsiteX8" fmla="*/ 1334698 w 12682519"/>
                <a:gd name="connsiteY8" fmla="*/ 637353 h 1369454"/>
                <a:gd name="connsiteX9" fmla="*/ 1027313 w 12682519"/>
                <a:gd name="connsiteY9" fmla="*/ 803344 h 1369454"/>
                <a:gd name="connsiteX10" fmla="*/ 1028930 w 12682519"/>
                <a:gd name="connsiteY10" fmla="*/ 1359223 h 1369454"/>
                <a:gd name="connsiteX11" fmla="*/ 0 w 12682519"/>
                <a:gd name="connsiteY11" fmla="*/ 1359223 h 1369454"/>
                <a:gd name="connsiteX12" fmla="*/ 0 w 12682519"/>
                <a:gd name="connsiteY12" fmla="*/ 0 h 1369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682519" h="1369454">
                  <a:moveTo>
                    <a:pt x="1644665" y="1359223"/>
                  </a:moveTo>
                  <a:lnTo>
                    <a:pt x="1644690" y="1367663"/>
                  </a:lnTo>
                  <a:lnTo>
                    <a:pt x="1028960" y="1369454"/>
                  </a:lnTo>
                  <a:lnTo>
                    <a:pt x="1028930" y="1359223"/>
                  </a:lnTo>
                  <a:close/>
                  <a:moveTo>
                    <a:pt x="12682519" y="0"/>
                  </a:moveTo>
                  <a:lnTo>
                    <a:pt x="12682519" y="1359223"/>
                  </a:lnTo>
                  <a:lnTo>
                    <a:pt x="1644665" y="1359223"/>
                  </a:lnTo>
                  <a:lnTo>
                    <a:pt x="1643043" y="801553"/>
                  </a:lnTo>
                  <a:lnTo>
                    <a:pt x="1334698" y="637353"/>
                  </a:lnTo>
                  <a:lnTo>
                    <a:pt x="1027313" y="803344"/>
                  </a:lnTo>
                  <a:lnTo>
                    <a:pt x="1028930" y="1359223"/>
                  </a:lnTo>
                  <a:lnTo>
                    <a:pt x="0" y="1359223"/>
                  </a:lnTo>
                  <a:lnTo>
                    <a:pt x="0" y="0"/>
                  </a:lnTo>
                  <a:close/>
                </a:path>
              </a:pathLst>
            </a:custGeom>
            <a:solidFill>
              <a:srgbClr val="F6C1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文本框 4"/>
            <p:cNvSpPr txBox="1"/>
            <p:nvPr/>
          </p:nvSpPr>
          <p:spPr>
            <a:xfrm rot="21416591">
              <a:off x="852051" y="626805"/>
              <a:ext cx="516488" cy="707886"/>
            </a:xfrm>
            <a:prstGeom prst="rect">
              <a:avLst/>
            </a:prstGeom>
            <a:noFill/>
          </p:spPr>
          <p:txBody>
            <a:bodyPr wrap="none" rtlCol="0">
              <a:spAutoFit/>
            </a:bodyPr>
            <a:lstStyle/>
            <a:p>
              <a:r>
                <a:rPr lang="en-US" altLang="zh-CN" sz="4000" dirty="0">
                  <a:solidFill>
                    <a:srgbClr val="F6C100"/>
                  </a:solidFill>
                  <a:effectLst>
                    <a:outerShdw blurRad="38100" dist="38100" dir="2700000" algn="tl">
                      <a:srgbClr val="000000">
                        <a:alpha val="43137"/>
                      </a:srgbClr>
                    </a:outerShdw>
                  </a:effectLst>
                  <a:latin typeface="Broadway" panose="04040905080B02020502" pitchFamily="82" charset="0"/>
                  <a:ea typeface="方正喵呜体" panose="02010600010101010101" pitchFamily="2" charset="-122"/>
                </a:rPr>
                <a:t>3</a:t>
              </a:r>
              <a:endParaRPr lang="zh-CN" altLang="en-US" sz="4000" dirty="0">
                <a:solidFill>
                  <a:srgbClr val="F6C100"/>
                </a:solidFill>
                <a:effectLst>
                  <a:outerShdw blurRad="38100" dist="38100" dir="2700000" algn="tl">
                    <a:srgbClr val="000000">
                      <a:alpha val="43137"/>
                    </a:srgbClr>
                  </a:outerShdw>
                </a:effectLst>
                <a:latin typeface="Broadway" panose="04040905080B02020502" pitchFamily="82" charset="0"/>
                <a:ea typeface="方正喵呜体" panose="02010600010101010101" pitchFamily="2" charset="-122"/>
              </a:endParaRPr>
            </a:p>
          </p:txBody>
        </p:sp>
      </p:grpSp>
      <p:sp>
        <p:nvSpPr>
          <p:cNvPr id="11" name="文本框 23">
            <a:extLst>
              <a:ext uri="{FF2B5EF4-FFF2-40B4-BE49-F238E27FC236}">
                <a16:creationId xmlns:a16="http://schemas.microsoft.com/office/drawing/2014/main" id="{D434C29A-0CDC-4616-AACB-F8DAE925AB17}"/>
              </a:ext>
            </a:extLst>
          </p:cNvPr>
          <p:cNvSpPr txBox="1"/>
          <p:nvPr/>
        </p:nvSpPr>
        <p:spPr>
          <a:xfrm>
            <a:off x="1557846" y="89436"/>
            <a:ext cx="9080521" cy="923330"/>
          </a:xfrm>
          <a:prstGeom prst="rect">
            <a:avLst/>
          </a:prstGeom>
          <a:noFill/>
        </p:spPr>
        <p:txBody>
          <a:bodyPr wrap="square" rtlCol="0">
            <a:spAutoFit/>
          </a:bodyPr>
          <a:lstStyle/>
          <a:p>
            <a:pPr>
              <a:tabLst>
                <a:tab pos="4037013" algn="l"/>
              </a:tabLst>
            </a:pPr>
            <a:r>
              <a:rPr lang="zh-CN" altLang="en-US" sz="5400" b="1" dirty="0">
                <a:solidFill>
                  <a:schemeClr val="bg1"/>
                </a:solidFill>
                <a:effectLst>
                  <a:outerShdw blurRad="50800" dist="38100" dir="2700000" algn="tl" rotWithShape="0">
                    <a:prstClr val="black">
                      <a:alpha val="40000"/>
                    </a:prstClr>
                  </a:outerShdw>
                </a:effectLst>
                <a:latin typeface="+mn-ea"/>
              </a:rPr>
              <a:t>建立专注的情感联结</a:t>
            </a:r>
          </a:p>
        </p:txBody>
      </p:sp>
      <p:sp>
        <p:nvSpPr>
          <p:cNvPr id="7" name="文本框 8">
            <a:extLst>
              <a:ext uri="{FF2B5EF4-FFF2-40B4-BE49-F238E27FC236}">
                <a16:creationId xmlns:a16="http://schemas.microsoft.com/office/drawing/2014/main" id="{0F69F472-7690-46AA-BFAB-86E1859CE0D1}"/>
              </a:ext>
            </a:extLst>
          </p:cNvPr>
          <p:cNvSpPr txBox="1"/>
          <p:nvPr/>
        </p:nvSpPr>
        <p:spPr>
          <a:xfrm>
            <a:off x="1568600" y="2116488"/>
            <a:ext cx="9478904" cy="4425250"/>
          </a:xfrm>
          <a:prstGeom prst="rect">
            <a:avLst/>
          </a:prstGeom>
          <a:noFill/>
        </p:spPr>
        <p:txBody>
          <a:bodyPr wrap="square" rtlCol="0">
            <a:spAutoFit/>
          </a:bodyPr>
          <a:lstStyle/>
          <a:p>
            <a:pPr marL="342900" indent="-342900" algn="l" rtl="0" eaLnBrk="1" latinLnBrk="0" hangingPunct="1">
              <a:lnSpc>
                <a:spcPct val="125000"/>
              </a:lnSpc>
              <a:spcBef>
                <a:spcPts val="0"/>
              </a:spcBef>
              <a:spcAft>
                <a:spcPts val="600"/>
              </a:spcAft>
              <a:buClrTx/>
              <a:buSzPts val="2400"/>
              <a:buFont typeface="+mj-lt"/>
              <a:buAutoNum type="arabicPeriod"/>
            </a:pPr>
            <a:r>
              <a:rPr lang="zh-CN" altLang="zh-CN" sz="2400" b="1" kern="1200" dirty="0">
                <a:solidFill>
                  <a:srgbClr val="000000"/>
                </a:solidFill>
                <a:effectLst/>
                <a:latin typeface="Calibri" panose="020F0502020204030204" pitchFamily="34" charset="0"/>
                <a:ea typeface="宋体" panose="02010600030101010101" pitchFamily="2" charset="-122"/>
                <a:cs typeface="+mn-cs"/>
              </a:rPr>
              <a:t>了解与被了解</a:t>
            </a:r>
            <a:endParaRPr lang="en-US" altLang="zh-CN" sz="2400" b="1" kern="1200" dirty="0">
              <a:solidFill>
                <a:srgbClr val="000000"/>
              </a:solidFill>
              <a:effectLst/>
              <a:latin typeface="Calibri" panose="020F0502020204030204" pitchFamily="34" charset="0"/>
              <a:ea typeface="宋体" panose="02010600030101010101" pitchFamily="2" charset="-122"/>
              <a:cs typeface="+mn-cs"/>
            </a:endParaRPr>
          </a:p>
          <a:p>
            <a:pPr lvl="1">
              <a:lnSpc>
                <a:spcPct val="125000"/>
              </a:lnSpc>
              <a:spcAft>
                <a:spcPts val="600"/>
              </a:spcAft>
              <a:buSzPts val="2400"/>
            </a:pPr>
            <a:r>
              <a:rPr lang="zh-CN" altLang="en-US" sz="2000" kern="1200" dirty="0">
                <a:solidFill>
                  <a:srgbClr val="000000"/>
                </a:solidFill>
                <a:effectLst/>
                <a:latin typeface="Calibri" panose="020F0502020204030204" pitchFamily="34" charset="0"/>
                <a:ea typeface="宋体" panose="02010600030101010101" pitchFamily="2" charset="-122"/>
                <a:cs typeface="+mn-cs"/>
              </a:rPr>
              <a:t>平衡双方的自我表达，</a:t>
            </a:r>
            <a:r>
              <a:rPr lang="zh-CN" altLang="zh-CN" sz="2000" kern="1200" dirty="0">
                <a:solidFill>
                  <a:srgbClr val="000000"/>
                </a:solidFill>
                <a:effectLst/>
                <a:latin typeface="Calibri" panose="020F0502020204030204" pitchFamily="34" charset="0"/>
                <a:ea typeface="宋体" panose="02010600030101010101" pitchFamily="2" charset="-122"/>
                <a:cs typeface="+mn-cs"/>
              </a:rPr>
              <a:t>优先了解对方</a:t>
            </a:r>
            <a:r>
              <a:rPr lang="zh-CN" altLang="en-US" sz="2000" kern="1200" dirty="0">
                <a:solidFill>
                  <a:srgbClr val="000000"/>
                </a:solidFill>
                <a:effectLst/>
                <a:latin typeface="Calibri" panose="020F0502020204030204" pitchFamily="34" charset="0"/>
                <a:ea typeface="宋体" panose="02010600030101010101" pitchFamily="2" charset="-122"/>
                <a:cs typeface="+mn-cs"/>
              </a:rPr>
              <a:t>。</a:t>
            </a:r>
            <a:endParaRPr lang="en-US" altLang="zh-CN" sz="2000" dirty="0">
              <a:solidFill>
                <a:srgbClr val="000000"/>
              </a:solidFill>
              <a:latin typeface="Calibri" panose="020F0502020204030204" pitchFamily="34" charset="0"/>
              <a:ea typeface="宋体" panose="02010600030101010101" pitchFamily="2" charset="-122"/>
            </a:endParaRPr>
          </a:p>
          <a:p>
            <a:pPr marL="342900" indent="-342900" algn="l" rtl="0" eaLnBrk="1" latinLnBrk="0" hangingPunct="1">
              <a:lnSpc>
                <a:spcPct val="125000"/>
              </a:lnSpc>
              <a:spcBef>
                <a:spcPts val="0"/>
              </a:spcBef>
              <a:spcAft>
                <a:spcPts val="600"/>
              </a:spcAft>
              <a:buClrTx/>
              <a:buSzPts val="2400"/>
              <a:buFont typeface="+mj-lt"/>
              <a:buAutoNum type="arabicPeriod"/>
            </a:pPr>
            <a:r>
              <a:rPr lang="zh-CN" altLang="zh-CN" sz="2400" b="1" kern="1200" dirty="0">
                <a:solidFill>
                  <a:srgbClr val="000000"/>
                </a:solidFill>
                <a:effectLst/>
                <a:latin typeface="Calibri" panose="020F0502020204030204" pitchFamily="34" charset="0"/>
                <a:ea typeface="宋体" panose="02010600030101010101" pitchFamily="2" charset="-122"/>
                <a:cs typeface="+mn-cs"/>
              </a:rPr>
              <a:t>对行为做出促进积极关系的归因</a:t>
            </a:r>
            <a:endParaRPr lang="en-US" altLang="zh-CN" sz="2400" b="1" kern="1200" dirty="0">
              <a:solidFill>
                <a:srgbClr val="000000"/>
              </a:solidFill>
              <a:effectLst/>
              <a:latin typeface="Calibri" panose="020F0502020204030204" pitchFamily="34" charset="0"/>
              <a:ea typeface="宋体" panose="02010600030101010101" pitchFamily="2" charset="-122"/>
              <a:cs typeface="+mn-cs"/>
            </a:endParaRPr>
          </a:p>
          <a:p>
            <a:pPr lvl="1">
              <a:lnSpc>
                <a:spcPct val="125000"/>
              </a:lnSpc>
              <a:spcAft>
                <a:spcPts val="600"/>
              </a:spcAft>
              <a:buSzPts val="2400"/>
            </a:pPr>
            <a:r>
              <a:rPr lang="zh-CN" altLang="en-US" sz="2000" dirty="0">
                <a:solidFill>
                  <a:srgbClr val="000000"/>
                </a:solidFill>
                <a:latin typeface="Calibri" panose="020F0502020204030204" pitchFamily="34" charset="0"/>
                <a:ea typeface="宋体" panose="02010600030101010101" pitchFamily="2" charset="-122"/>
              </a:rPr>
              <a:t>把积极行为归因为特质性的原因，把消极行为归因为外部的情境性的原因。</a:t>
            </a:r>
            <a:endParaRPr lang="en-US" altLang="zh-CN" sz="2000" dirty="0">
              <a:solidFill>
                <a:srgbClr val="000000"/>
              </a:solidFill>
              <a:latin typeface="Calibri" panose="020F0502020204030204" pitchFamily="34" charset="0"/>
              <a:ea typeface="宋体" panose="02010600030101010101" pitchFamily="2" charset="-122"/>
            </a:endParaRPr>
          </a:p>
          <a:p>
            <a:pPr marL="347472" indent="-347472" algn="l" rtl="0" eaLnBrk="1" latinLnBrk="0" hangingPunct="1">
              <a:lnSpc>
                <a:spcPct val="125000"/>
              </a:lnSpc>
              <a:spcBef>
                <a:spcPts val="0"/>
              </a:spcBef>
              <a:spcAft>
                <a:spcPts val="600"/>
              </a:spcAft>
              <a:buClrTx/>
              <a:buSzPts val="2400"/>
              <a:buFont typeface="+mj-lt"/>
              <a:buAutoNum type="arabicPeriod"/>
            </a:pPr>
            <a:r>
              <a:rPr lang="zh-CN" altLang="en-US" sz="2400" b="1" dirty="0">
                <a:solidFill>
                  <a:srgbClr val="000000"/>
                </a:solidFill>
                <a:effectLst/>
                <a:latin typeface="Calibri" panose="020F0502020204030204" pitchFamily="34" charset="0"/>
                <a:ea typeface="宋体" panose="02010600030101010101" pitchFamily="2" charset="-122"/>
              </a:rPr>
              <a:t>接受和尊重</a:t>
            </a:r>
            <a:endParaRPr lang="en-US" altLang="zh-CN" sz="2400" b="1" dirty="0">
              <a:solidFill>
                <a:srgbClr val="000000"/>
              </a:solidFill>
              <a:effectLst/>
              <a:latin typeface="Calibri" panose="020F0502020204030204" pitchFamily="34" charset="0"/>
              <a:ea typeface="宋体" panose="02010600030101010101" pitchFamily="2" charset="-122"/>
            </a:endParaRPr>
          </a:p>
          <a:p>
            <a:pPr lvl="1">
              <a:lnSpc>
                <a:spcPct val="125000"/>
              </a:lnSpc>
              <a:spcAft>
                <a:spcPts val="600"/>
              </a:spcAft>
              <a:buSzPts val="2400"/>
            </a:pPr>
            <a:r>
              <a:rPr lang="zh-CN" altLang="en-US" sz="2000" dirty="0">
                <a:solidFill>
                  <a:srgbClr val="000000"/>
                </a:solidFill>
                <a:latin typeface="+mn-ea"/>
              </a:rPr>
              <a:t>接受彼此的优点和弱点。这需要同理心和精细的社交能力。</a:t>
            </a:r>
            <a:endParaRPr lang="en-US" altLang="zh-CN" sz="2000" dirty="0">
              <a:solidFill>
                <a:srgbClr val="000000"/>
              </a:solidFill>
              <a:latin typeface="+mn-ea"/>
            </a:endParaRPr>
          </a:p>
          <a:p>
            <a:pPr marL="347472" indent="-347472">
              <a:lnSpc>
                <a:spcPct val="125000"/>
              </a:lnSpc>
              <a:spcAft>
                <a:spcPts val="600"/>
              </a:spcAft>
              <a:buSzPts val="2400"/>
              <a:buFont typeface="+mj-lt"/>
              <a:buAutoNum type="arabicPeriod"/>
            </a:pPr>
            <a:r>
              <a:rPr lang="zh-CN" altLang="en-US" sz="2400" b="1" dirty="0">
                <a:solidFill>
                  <a:srgbClr val="000000"/>
                </a:solidFill>
                <a:latin typeface="Calibri" panose="020F0502020204030204" pitchFamily="34" charset="0"/>
                <a:ea typeface="宋体" panose="02010600030101010101" pitchFamily="2" charset="-122"/>
              </a:rPr>
              <a:t>保持专念的互惠性和连续性</a:t>
            </a:r>
            <a:endParaRPr lang="en-US" altLang="zh-CN" sz="2400" b="1" dirty="0">
              <a:solidFill>
                <a:srgbClr val="000000"/>
              </a:solidFill>
              <a:latin typeface="Calibri" panose="020F0502020204030204" pitchFamily="34" charset="0"/>
              <a:ea typeface="宋体" panose="02010600030101010101" pitchFamily="2" charset="-122"/>
            </a:endParaRPr>
          </a:p>
          <a:p>
            <a:pPr lvl="1">
              <a:lnSpc>
                <a:spcPct val="125000"/>
              </a:lnSpc>
              <a:spcAft>
                <a:spcPts val="600"/>
              </a:spcAft>
              <a:buSzPts val="2400"/>
            </a:pPr>
            <a:r>
              <a:rPr lang="zh-CN" altLang="en-US" sz="2000" dirty="0">
                <a:solidFill>
                  <a:srgbClr val="000000"/>
                </a:solidFill>
                <a:latin typeface="+mn-ea"/>
              </a:rPr>
              <a:t>双方都需要主动的参与和投入到加深关系的想法与行为中（互惠性）</a:t>
            </a:r>
            <a:endParaRPr lang="en-US" altLang="zh-CN" sz="2000" dirty="0">
              <a:solidFill>
                <a:srgbClr val="000000"/>
              </a:solidFill>
              <a:latin typeface="+mn-ea"/>
            </a:endParaRPr>
          </a:p>
          <a:p>
            <a:pPr lvl="1">
              <a:lnSpc>
                <a:spcPct val="125000"/>
              </a:lnSpc>
              <a:spcAft>
                <a:spcPts val="600"/>
              </a:spcAft>
              <a:buSzPts val="2400"/>
            </a:pPr>
            <a:r>
              <a:rPr lang="zh-CN" altLang="en-US" sz="2000" dirty="0">
                <a:solidFill>
                  <a:srgbClr val="000000"/>
                </a:solidFill>
                <a:latin typeface="+mn-ea"/>
              </a:rPr>
              <a:t>有意识的做一些计划与策略来维持专念（连续性）</a:t>
            </a:r>
            <a:endParaRPr lang="en-US" altLang="zh-CN" sz="2000" dirty="0">
              <a:solidFill>
                <a:srgbClr val="000000"/>
              </a:solidFill>
              <a:latin typeface="+mn-ea"/>
            </a:endParaRPr>
          </a:p>
        </p:txBody>
      </p:sp>
      <p:sp>
        <p:nvSpPr>
          <p:cNvPr id="8" name="文本框 9">
            <a:extLst>
              <a:ext uri="{FF2B5EF4-FFF2-40B4-BE49-F238E27FC236}">
                <a16:creationId xmlns:a16="http://schemas.microsoft.com/office/drawing/2014/main" id="{BAE0D671-AD72-42D2-8E67-8CCCF6B1676B}"/>
              </a:ext>
            </a:extLst>
          </p:cNvPr>
          <p:cNvSpPr txBox="1"/>
          <p:nvPr/>
        </p:nvSpPr>
        <p:spPr>
          <a:xfrm>
            <a:off x="1568600" y="1309830"/>
            <a:ext cx="3727303" cy="584775"/>
          </a:xfrm>
          <a:prstGeom prst="rect">
            <a:avLst/>
          </a:prstGeom>
          <a:noFill/>
        </p:spPr>
        <p:txBody>
          <a:bodyPr wrap="none" rtlCol="0">
            <a:spAutoFit/>
          </a:bodyPr>
          <a:lstStyle/>
          <a:p>
            <a:pPr algn="ctr"/>
            <a:r>
              <a:rPr lang="zh-CN" altLang="en-US" sz="3200" b="1" dirty="0">
                <a:ln w="0"/>
                <a:latin typeface="Algerian" panose="04020705040A02060702" pitchFamily="82" charset="0"/>
              </a:rPr>
              <a:t>专念模型的</a:t>
            </a:r>
            <a:r>
              <a:rPr lang="en-US" altLang="zh-CN" sz="3200" b="1" dirty="0">
                <a:ln w="0"/>
                <a:latin typeface="Algerian" panose="04020705040A02060702" pitchFamily="82" charset="0"/>
              </a:rPr>
              <a:t>4</a:t>
            </a:r>
            <a:r>
              <a:rPr lang="zh-CN" altLang="en-US" sz="3200" b="1" dirty="0">
                <a:ln w="0"/>
                <a:latin typeface="Algerian" panose="04020705040A02060702" pitchFamily="82" charset="0"/>
              </a:rPr>
              <a:t>个成分</a:t>
            </a:r>
            <a:endParaRPr lang="en-US" altLang="zh-CN" sz="3200" b="1" dirty="0">
              <a:ln w="0"/>
              <a:latin typeface="Algerian" panose="04020705040A02060702" pitchFamily="82" charset="0"/>
            </a:endParaRPr>
          </a:p>
        </p:txBody>
      </p:sp>
    </p:spTree>
    <p:extLst>
      <p:ext uri="{BB962C8B-B14F-4D97-AF65-F5344CB8AC3E}">
        <p14:creationId xmlns:p14="http://schemas.microsoft.com/office/powerpoint/2010/main" val="3715589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rot="206319">
            <a:off x="-253289" y="-390192"/>
            <a:ext cx="12682519" cy="1724883"/>
            <a:chOff x="-253289" y="-390192"/>
            <a:chExt cx="12682519" cy="1724883"/>
          </a:xfrm>
        </p:grpSpPr>
        <p:sp>
          <p:nvSpPr>
            <p:cNvPr id="4" name="任意多边形 3"/>
            <p:cNvSpPr/>
            <p:nvPr/>
          </p:nvSpPr>
          <p:spPr>
            <a:xfrm rot="21395224">
              <a:off x="-253289" y="-390192"/>
              <a:ext cx="12682519" cy="1369454"/>
            </a:xfrm>
            <a:custGeom>
              <a:avLst/>
              <a:gdLst>
                <a:gd name="connsiteX0" fmla="*/ 1644665 w 12682519"/>
                <a:gd name="connsiteY0" fmla="*/ 1359223 h 1369454"/>
                <a:gd name="connsiteX1" fmla="*/ 1644690 w 12682519"/>
                <a:gd name="connsiteY1" fmla="*/ 1367663 h 1369454"/>
                <a:gd name="connsiteX2" fmla="*/ 1028960 w 12682519"/>
                <a:gd name="connsiteY2" fmla="*/ 1369454 h 1369454"/>
                <a:gd name="connsiteX3" fmla="*/ 1028930 w 12682519"/>
                <a:gd name="connsiteY3" fmla="*/ 1359223 h 1369454"/>
                <a:gd name="connsiteX4" fmla="*/ 12682519 w 12682519"/>
                <a:gd name="connsiteY4" fmla="*/ 0 h 1369454"/>
                <a:gd name="connsiteX5" fmla="*/ 12682519 w 12682519"/>
                <a:gd name="connsiteY5" fmla="*/ 1359223 h 1369454"/>
                <a:gd name="connsiteX6" fmla="*/ 1644665 w 12682519"/>
                <a:gd name="connsiteY6" fmla="*/ 1359223 h 1369454"/>
                <a:gd name="connsiteX7" fmla="*/ 1643043 w 12682519"/>
                <a:gd name="connsiteY7" fmla="*/ 801553 h 1369454"/>
                <a:gd name="connsiteX8" fmla="*/ 1334698 w 12682519"/>
                <a:gd name="connsiteY8" fmla="*/ 637353 h 1369454"/>
                <a:gd name="connsiteX9" fmla="*/ 1027313 w 12682519"/>
                <a:gd name="connsiteY9" fmla="*/ 803344 h 1369454"/>
                <a:gd name="connsiteX10" fmla="*/ 1028930 w 12682519"/>
                <a:gd name="connsiteY10" fmla="*/ 1359223 h 1369454"/>
                <a:gd name="connsiteX11" fmla="*/ 0 w 12682519"/>
                <a:gd name="connsiteY11" fmla="*/ 1359223 h 1369454"/>
                <a:gd name="connsiteX12" fmla="*/ 0 w 12682519"/>
                <a:gd name="connsiteY12" fmla="*/ 0 h 1369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682519" h="1369454">
                  <a:moveTo>
                    <a:pt x="1644665" y="1359223"/>
                  </a:moveTo>
                  <a:lnTo>
                    <a:pt x="1644690" y="1367663"/>
                  </a:lnTo>
                  <a:lnTo>
                    <a:pt x="1028960" y="1369454"/>
                  </a:lnTo>
                  <a:lnTo>
                    <a:pt x="1028930" y="1359223"/>
                  </a:lnTo>
                  <a:close/>
                  <a:moveTo>
                    <a:pt x="12682519" y="0"/>
                  </a:moveTo>
                  <a:lnTo>
                    <a:pt x="12682519" y="1359223"/>
                  </a:lnTo>
                  <a:lnTo>
                    <a:pt x="1644665" y="1359223"/>
                  </a:lnTo>
                  <a:lnTo>
                    <a:pt x="1643043" y="801553"/>
                  </a:lnTo>
                  <a:lnTo>
                    <a:pt x="1334698" y="637353"/>
                  </a:lnTo>
                  <a:lnTo>
                    <a:pt x="1027313" y="803344"/>
                  </a:lnTo>
                  <a:lnTo>
                    <a:pt x="1028930" y="1359223"/>
                  </a:lnTo>
                  <a:lnTo>
                    <a:pt x="0" y="1359223"/>
                  </a:lnTo>
                  <a:lnTo>
                    <a:pt x="0" y="0"/>
                  </a:lnTo>
                  <a:close/>
                </a:path>
              </a:pathLst>
            </a:custGeom>
            <a:solidFill>
              <a:srgbClr val="F6C1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文本框 4"/>
            <p:cNvSpPr txBox="1"/>
            <p:nvPr/>
          </p:nvSpPr>
          <p:spPr>
            <a:xfrm rot="21416591">
              <a:off x="852051" y="626805"/>
              <a:ext cx="516488" cy="707886"/>
            </a:xfrm>
            <a:prstGeom prst="rect">
              <a:avLst/>
            </a:prstGeom>
            <a:noFill/>
          </p:spPr>
          <p:txBody>
            <a:bodyPr wrap="none" rtlCol="0">
              <a:spAutoFit/>
            </a:bodyPr>
            <a:lstStyle/>
            <a:p>
              <a:r>
                <a:rPr lang="en-US" altLang="zh-CN" sz="4000" dirty="0">
                  <a:solidFill>
                    <a:srgbClr val="F6C100"/>
                  </a:solidFill>
                  <a:effectLst>
                    <a:outerShdw blurRad="38100" dist="38100" dir="2700000" algn="tl">
                      <a:srgbClr val="000000">
                        <a:alpha val="43137"/>
                      </a:srgbClr>
                    </a:outerShdw>
                  </a:effectLst>
                  <a:latin typeface="Broadway" panose="04040905080B02020502" pitchFamily="82" charset="0"/>
                  <a:ea typeface="方正喵呜体" panose="02010600010101010101" pitchFamily="2" charset="-122"/>
                </a:rPr>
                <a:t>3</a:t>
              </a:r>
              <a:endParaRPr lang="zh-CN" altLang="en-US" sz="4000" dirty="0">
                <a:solidFill>
                  <a:srgbClr val="F6C100"/>
                </a:solidFill>
                <a:effectLst>
                  <a:outerShdw blurRad="38100" dist="38100" dir="2700000" algn="tl">
                    <a:srgbClr val="000000">
                      <a:alpha val="43137"/>
                    </a:srgbClr>
                  </a:outerShdw>
                </a:effectLst>
                <a:latin typeface="Broadway" panose="04040905080B02020502" pitchFamily="82" charset="0"/>
                <a:ea typeface="方正喵呜体" panose="02010600010101010101" pitchFamily="2" charset="-122"/>
              </a:endParaRPr>
            </a:p>
          </p:txBody>
        </p:sp>
      </p:grpSp>
      <p:sp>
        <p:nvSpPr>
          <p:cNvPr id="11" name="文本框 23">
            <a:extLst>
              <a:ext uri="{FF2B5EF4-FFF2-40B4-BE49-F238E27FC236}">
                <a16:creationId xmlns:a16="http://schemas.microsoft.com/office/drawing/2014/main" id="{D434C29A-0CDC-4616-AACB-F8DAE925AB17}"/>
              </a:ext>
            </a:extLst>
          </p:cNvPr>
          <p:cNvSpPr txBox="1"/>
          <p:nvPr/>
        </p:nvSpPr>
        <p:spPr>
          <a:xfrm>
            <a:off x="1494346" y="89436"/>
            <a:ext cx="9080521" cy="923330"/>
          </a:xfrm>
          <a:prstGeom prst="rect">
            <a:avLst/>
          </a:prstGeom>
          <a:noFill/>
        </p:spPr>
        <p:txBody>
          <a:bodyPr wrap="square" rtlCol="0">
            <a:spAutoFit/>
          </a:bodyPr>
          <a:lstStyle/>
          <a:p>
            <a:pPr>
              <a:tabLst>
                <a:tab pos="4037013" algn="l"/>
              </a:tabLst>
            </a:pPr>
            <a:r>
              <a:rPr lang="zh-CN" altLang="en-US" sz="5400" b="1" dirty="0">
                <a:solidFill>
                  <a:schemeClr val="bg1"/>
                </a:solidFill>
                <a:effectLst>
                  <a:outerShdw blurRad="50800" dist="38100" dir="2700000" algn="tl" rotWithShape="0">
                    <a:prstClr val="black">
                      <a:alpha val="40000"/>
                    </a:prstClr>
                  </a:outerShdw>
                </a:effectLst>
                <a:latin typeface="+mn-ea"/>
              </a:rPr>
              <a:t>营造一种互相感激的氛围</a:t>
            </a:r>
          </a:p>
        </p:txBody>
      </p:sp>
      <p:sp>
        <p:nvSpPr>
          <p:cNvPr id="9" name="文本框 8">
            <a:extLst>
              <a:ext uri="{FF2B5EF4-FFF2-40B4-BE49-F238E27FC236}">
                <a16:creationId xmlns:a16="http://schemas.microsoft.com/office/drawing/2014/main" id="{294E1A13-980D-4156-81C9-DA6D7DEDE9BA}"/>
              </a:ext>
            </a:extLst>
          </p:cNvPr>
          <p:cNvSpPr txBox="1"/>
          <p:nvPr/>
        </p:nvSpPr>
        <p:spPr>
          <a:xfrm>
            <a:off x="1623248" y="2667824"/>
            <a:ext cx="9478904" cy="1661289"/>
          </a:xfrm>
          <a:prstGeom prst="rect">
            <a:avLst/>
          </a:prstGeom>
          <a:noFill/>
        </p:spPr>
        <p:txBody>
          <a:bodyPr wrap="square" rtlCol="0">
            <a:spAutoFit/>
          </a:bodyPr>
          <a:lstStyle/>
          <a:p>
            <a:pPr marL="342900" indent="-342900" algn="l" rtl="0" eaLnBrk="1" latinLnBrk="0" hangingPunct="1">
              <a:lnSpc>
                <a:spcPct val="125000"/>
              </a:lnSpc>
              <a:spcBef>
                <a:spcPts val="0"/>
              </a:spcBef>
              <a:spcAft>
                <a:spcPts val="0"/>
              </a:spcAft>
              <a:buClrTx/>
              <a:buSzPts val="2400"/>
              <a:buFont typeface="+mj-lt"/>
              <a:buAutoNum type="arabicPeriod"/>
            </a:pPr>
            <a:r>
              <a:rPr lang="zh-CN" altLang="en-US" sz="2800" b="1" kern="1200" dirty="0">
                <a:solidFill>
                  <a:srgbClr val="000000"/>
                </a:solidFill>
                <a:effectLst/>
                <a:latin typeface="Calibri" panose="020F0502020204030204" pitchFamily="34" charset="0"/>
                <a:ea typeface="宋体" panose="02010600030101010101" pitchFamily="2" charset="-122"/>
                <a:cs typeface="+mn-cs"/>
              </a:rPr>
              <a:t>促进对伴侣和伴侣行为的积极接受</a:t>
            </a:r>
            <a:endParaRPr lang="en-US" altLang="zh-CN" sz="2800" b="1" kern="1200" dirty="0">
              <a:solidFill>
                <a:srgbClr val="000000"/>
              </a:solidFill>
              <a:effectLst/>
              <a:latin typeface="Calibri" panose="020F0502020204030204" pitchFamily="34" charset="0"/>
              <a:ea typeface="宋体" panose="02010600030101010101" pitchFamily="2" charset="-122"/>
              <a:cs typeface="+mn-cs"/>
            </a:endParaRPr>
          </a:p>
          <a:p>
            <a:pPr marL="342900" indent="-342900" algn="l" rtl="0" eaLnBrk="1" latinLnBrk="0" hangingPunct="1">
              <a:lnSpc>
                <a:spcPct val="125000"/>
              </a:lnSpc>
              <a:spcBef>
                <a:spcPts val="0"/>
              </a:spcBef>
              <a:spcAft>
                <a:spcPts val="0"/>
              </a:spcAft>
              <a:buClrTx/>
              <a:buSzPts val="2400"/>
              <a:buFont typeface="+mj-lt"/>
              <a:buAutoNum type="arabicPeriod"/>
            </a:pPr>
            <a:endParaRPr lang="en-US" altLang="zh-CN" sz="2800" b="1" kern="1200" dirty="0">
              <a:solidFill>
                <a:srgbClr val="000000"/>
              </a:solidFill>
              <a:effectLst/>
              <a:latin typeface="Calibri" panose="020F0502020204030204" pitchFamily="34" charset="0"/>
              <a:ea typeface="宋体" panose="02010600030101010101" pitchFamily="2" charset="-122"/>
              <a:cs typeface="+mn-cs"/>
            </a:endParaRPr>
          </a:p>
          <a:p>
            <a:pPr marL="342900" indent="-342900" algn="l" rtl="0" eaLnBrk="1" latinLnBrk="0" hangingPunct="1">
              <a:lnSpc>
                <a:spcPct val="125000"/>
              </a:lnSpc>
              <a:spcBef>
                <a:spcPts val="0"/>
              </a:spcBef>
              <a:spcAft>
                <a:spcPts val="0"/>
              </a:spcAft>
              <a:buClrTx/>
              <a:buSzPts val="2400"/>
              <a:buFont typeface="+mj-lt"/>
              <a:buAutoNum type="arabicPeriod"/>
            </a:pPr>
            <a:r>
              <a:rPr lang="zh-CN" altLang="en-US" sz="2800" b="1" dirty="0">
                <a:solidFill>
                  <a:srgbClr val="000000"/>
                </a:solidFill>
                <a:latin typeface="Calibri" panose="020F0502020204030204" pitchFamily="34" charset="0"/>
                <a:ea typeface="宋体" panose="02010600030101010101" pitchFamily="2" charset="-122"/>
              </a:rPr>
              <a:t>防止蔑视，指责，狡辩，阻碍沟通的行为产生</a:t>
            </a:r>
            <a:endParaRPr lang="en-US" altLang="zh-CN" sz="2400" kern="1200" dirty="0">
              <a:solidFill>
                <a:srgbClr val="000000"/>
              </a:solidFill>
              <a:effectLst/>
              <a:latin typeface="Calibri" panose="020F0502020204030204" pitchFamily="34" charset="0"/>
              <a:ea typeface="宋体" panose="02010600030101010101" pitchFamily="2" charset="-122"/>
              <a:cs typeface="+mn-cs"/>
            </a:endParaRPr>
          </a:p>
        </p:txBody>
      </p:sp>
      <p:sp>
        <p:nvSpPr>
          <p:cNvPr id="10" name="文本框 10">
            <a:extLst>
              <a:ext uri="{FF2B5EF4-FFF2-40B4-BE49-F238E27FC236}">
                <a16:creationId xmlns:a16="http://schemas.microsoft.com/office/drawing/2014/main" id="{F8D595C0-A195-42BC-83FA-43900B8B722E}"/>
              </a:ext>
            </a:extLst>
          </p:cNvPr>
          <p:cNvSpPr txBox="1"/>
          <p:nvPr/>
        </p:nvSpPr>
        <p:spPr>
          <a:xfrm>
            <a:off x="1623248" y="1147959"/>
            <a:ext cx="8157654" cy="316625"/>
          </a:xfrm>
          <a:prstGeom prst="rect">
            <a:avLst/>
          </a:prstGeom>
          <a:noFill/>
        </p:spPr>
        <p:txBody>
          <a:bodyPr wrap="square" rtlCol="0">
            <a:spAutoFit/>
          </a:bodyPr>
          <a:lstStyle/>
          <a:p>
            <a:pPr>
              <a:lnSpc>
                <a:spcPct val="70000"/>
              </a:lnSpc>
              <a:tabLst>
                <a:tab pos="4037013" algn="l"/>
              </a:tabLst>
            </a:pPr>
            <a:r>
              <a:rPr lang="zh-CN" altLang="en-US" sz="2000" b="1" dirty="0"/>
              <a:t>感激 </a:t>
            </a:r>
            <a:r>
              <a:rPr lang="en-US" altLang="zh-CN" sz="2000" b="1" dirty="0"/>
              <a:t>Appreciation</a:t>
            </a:r>
            <a:r>
              <a:rPr lang="zh-CN" altLang="en-US" sz="2000" b="1" dirty="0"/>
              <a:t> </a:t>
            </a:r>
            <a:r>
              <a:rPr lang="en-US" altLang="zh-CN" sz="2000" b="1" dirty="0"/>
              <a:t>(John Gottman </a:t>
            </a:r>
            <a:r>
              <a:rPr lang="zh-CN" altLang="en-US" sz="2000" b="1" dirty="0"/>
              <a:t>，</a:t>
            </a:r>
            <a:r>
              <a:rPr lang="en-US" altLang="zh-CN" sz="2000" b="1" dirty="0"/>
              <a:t>2002)</a:t>
            </a:r>
          </a:p>
        </p:txBody>
      </p:sp>
    </p:spTree>
    <p:extLst>
      <p:ext uri="{BB962C8B-B14F-4D97-AF65-F5344CB8AC3E}">
        <p14:creationId xmlns:p14="http://schemas.microsoft.com/office/powerpoint/2010/main" val="12310723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rot="206319">
            <a:off x="-253289" y="-390192"/>
            <a:ext cx="12682519" cy="1724883"/>
            <a:chOff x="-253289" y="-390192"/>
            <a:chExt cx="12682519" cy="1724883"/>
          </a:xfrm>
        </p:grpSpPr>
        <p:sp>
          <p:nvSpPr>
            <p:cNvPr id="4" name="任意多边形 3"/>
            <p:cNvSpPr/>
            <p:nvPr/>
          </p:nvSpPr>
          <p:spPr>
            <a:xfrm rot="21395224">
              <a:off x="-253289" y="-390192"/>
              <a:ext cx="12682519" cy="1369454"/>
            </a:xfrm>
            <a:custGeom>
              <a:avLst/>
              <a:gdLst>
                <a:gd name="connsiteX0" fmla="*/ 1644665 w 12682519"/>
                <a:gd name="connsiteY0" fmla="*/ 1359223 h 1369454"/>
                <a:gd name="connsiteX1" fmla="*/ 1644690 w 12682519"/>
                <a:gd name="connsiteY1" fmla="*/ 1367663 h 1369454"/>
                <a:gd name="connsiteX2" fmla="*/ 1028960 w 12682519"/>
                <a:gd name="connsiteY2" fmla="*/ 1369454 h 1369454"/>
                <a:gd name="connsiteX3" fmla="*/ 1028930 w 12682519"/>
                <a:gd name="connsiteY3" fmla="*/ 1359223 h 1369454"/>
                <a:gd name="connsiteX4" fmla="*/ 12682519 w 12682519"/>
                <a:gd name="connsiteY4" fmla="*/ 0 h 1369454"/>
                <a:gd name="connsiteX5" fmla="*/ 12682519 w 12682519"/>
                <a:gd name="connsiteY5" fmla="*/ 1359223 h 1369454"/>
                <a:gd name="connsiteX6" fmla="*/ 1644665 w 12682519"/>
                <a:gd name="connsiteY6" fmla="*/ 1359223 h 1369454"/>
                <a:gd name="connsiteX7" fmla="*/ 1643043 w 12682519"/>
                <a:gd name="connsiteY7" fmla="*/ 801553 h 1369454"/>
                <a:gd name="connsiteX8" fmla="*/ 1334698 w 12682519"/>
                <a:gd name="connsiteY8" fmla="*/ 637353 h 1369454"/>
                <a:gd name="connsiteX9" fmla="*/ 1027313 w 12682519"/>
                <a:gd name="connsiteY9" fmla="*/ 803344 h 1369454"/>
                <a:gd name="connsiteX10" fmla="*/ 1028930 w 12682519"/>
                <a:gd name="connsiteY10" fmla="*/ 1359223 h 1369454"/>
                <a:gd name="connsiteX11" fmla="*/ 0 w 12682519"/>
                <a:gd name="connsiteY11" fmla="*/ 1359223 h 1369454"/>
                <a:gd name="connsiteX12" fmla="*/ 0 w 12682519"/>
                <a:gd name="connsiteY12" fmla="*/ 0 h 1369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682519" h="1369454">
                  <a:moveTo>
                    <a:pt x="1644665" y="1359223"/>
                  </a:moveTo>
                  <a:lnTo>
                    <a:pt x="1644690" y="1367663"/>
                  </a:lnTo>
                  <a:lnTo>
                    <a:pt x="1028960" y="1369454"/>
                  </a:lnTo>
                  <a:lnTo>
                    <a:pt x="1028930" y="1359223"/>
                  </a:lnTo>
                  <a:close/>
                  <a:moveTo>
                    <a:pt x="12682519" y="0"/>
                  </a:moveTo>
                  <a:lnTo>
                    <a:pt x="12682519" y="1359223"/>
                  </a:lnTo>
                  <a:lnTo>
                    <a:pt x="1644665" y="1359223"/>
                  </a:lnTo>
                  <a:lnTo>
                    <a:pt x="1643043" y="801553"/>
                  </a:lnTo>
                  <a:lnTo>
                    <a:pt x="1334698" y="637353"/>
                  </a:lnTo>
                  <a:lnTo>
                    <a:pt x="1027313" y="803344"/>
                  </a:lnTo>
                  <a:lnTo>
                    <a:pt x="1028930" y="1359223"/>
                  </a:lnTo>
                  <a:lnTo>
                    <a:pt x="0" y="1359223"/>
                  </a:lnTo>
                  <a:lnTo>
                    <a:pt x="0" y="0"/>
                  </a:lnTo>
                  <a:close/>
                </a:path>
              </a:pathLst>
            </a:custGeom>
            <a:solidFill>
              <a:srgbClr val="F6C1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文本框 4"/>
            <p:cNvSpPr txBox="1"/>
            <p:nvPr/>
          </p:nvSpPr>
          <p:spPr>
            <a:xfrm rot="21416591">
              <a:off x="852051" y="626805"/>
              <a:ext cx="516488" cy="707886"/>
            </a:xfrm>
            <a:prstGeom prst="rect">
              <a:avLst/>
            </a:prstGeom>
            <a:noFill/>
          </p:spPr>
          <p:txBody>
            <a:bodyPr wrap="none" rtlCol="0">
              <a:spAutoFit/>
            </a:bodyPr>
            <a:lstStyle/>
            <a:p>
              <a:r>
                <a:rPr lang="en-US" altLang="zh-CN" sz="4000" dirty="0">
                  <a:solidFill>
                    <a:srgbClr val="F6C100"/>
                  </a:solidFill>
                  <a:effectLst>
                    <a:outerShdw blurRad="38100" dist="38100" dir="2700000" algn="tl">
                      <a:srgbClr val="000000">
                        <a:alpha val="43137"/>
                      </a:srgbClr>
                    </a:outerShdw>
                  </a:effectLst>
                  <a:latin typeface="Broadway" panose="04040905080B02020502" pitchFamily="82" charset="0"/>
                  <a:ea typeface="方正喵呜体" panose="02010600010101010101" pitchFamily="2" charset="-122"/>
                </a:rPr>
                <a:t>3</a:t>
              </a:r>
              <a:endParaRPr lang="zh-CN" altLang="en-US" sz="4000" dirty="0">
                <a:solidFill>
                  <a:srgbClr val="F6C100"/>
                </a:solidFill>
                <a:effectLst>
                  <a:outerShdw blurRad="38100" dist="38100" dir="2700000" algn="tl">
                    <a:srgbClr val="000000">
                      <a:alpha val="43137"/>
                    </a:srgbClr>
                  </a:outerShdw>
                </a:effectLst>
                <a:latin typeface="Broadway" panose="04040905080B02020502" pitchFamily="82" charset="0"/>
                <a:ea typeface="方正喵呜体" panose="02010600010101010101" pitchFamily="2" charset="-122"/>
              </a:endParaRPr>
            </a:p>
          </p:txBody>
        </p:sp>
      </p:grpSp>
      <p:sp>
        <p:nvSpPr>
          <p:cNvPr id="11" name="文本框 23">
            <a:extLst>
              <a:ext uri="{FF2B5EF4-FFF2-40B4-BE49-F238E27FC236}">
                <a16:creationId xmlns:a16="http://schemas.microsoft.com/office/drawing/2014/main" id="{D434C29A-0CDC-4616-AACB-F8DAE925AB17}"/>
              </a:ext>
            </a:extLst>
          </p:cNvPr>
          <p:cNvSpPr txBox="1"/>
          <p:nvPr/>
        </p:nvSpPr>
        <p:spPr>
          <a:xfrm>
            <a:off x="1494346" y="89436"/>
            <a:ext cx="9080521" cy="923330"/>
          </a:xfrm>
          <a:prstGeom prst="rect">
            <a:avLst/>
          </a:prstGeom>
          <a:noFill/>
        </p:spPr>
        <p:txBody>
          <a:bodyPr wrap="square" rtlCol="0">
            <a:spAutoFit/>
          </a:bodyPr>
          <a:lstStyle/>
          <a:p>
            <a:pPr>
              <a:tabLst>
                <a:tab pos="4037013" algn="l"/>
              </a:tabLst>
            </a:pPr>
            <a:r>
              <a:rPr lang="zh-CN" altLang="en-US" sz="5400" b="1" dirty="0">
                <a:solidFill>
                  <a:schemeClr val="bg1"/>
                </a:solidFill>
                <a:effectLst>
                  <a:outerShdw blurRad="50800" dist="38100" dir="2700000" algn="tl" rotWithShape="0">
                    <a:prstClr val="black">
                      <a:alpha val="40000"/>
                    </a:prstClr>
                  </a:outerShdw>
                </a:effectLst>
                <a:latin typeface="+mn-ea"/>
              </a:rPr>
              <a:t>利用积极事件</a:t>
            </a:r>
          </a:p>
        </p:txBody>
      </p:sp>
      <p:sp>
        <p:nvSpPr>
          <p:cNvPr id="10" name="文本框 10">
            <a:extLst>
              <a:ext uri="{FF2B5EF4-FFF2-40B4-BE49-F238E27FC236}">
                <a16:creationId xmlns:a16="http://schemas.microsoft.com/office/drawing/2014/main" id="{F8D595C0-A195-42BC-83FA-43900B8B722E}"/>
              </a:ext>
            </a:extLst>
          </p:cNvPr>
          <p:cNvSpPr txBox="1"/>
          <p:nvPr/>
        </p:nvSpPr>
        <p:spPr>
          <a:xfrm>
            <a:off x="1595945" y="2147685"/>
            <a:ext cx="5239897" cy="714939"/>
          </a:xfrm>
          <a:prstGeom prst="rect">
            <a:avLst/>
          </a:prstGeom>
          <a:noFill/>
        </p:spPr>
        <p:txBody>
          <a:bodyPr wrap="square" rtlCol="0">
            <a:spAutoFit/>
          </a:bodyPr>
          <a:lstStyle/>
          <a:p>
            <a:pPr>
              <a:lnSpc>
                <a:spcPct val="70000"/>
              </a:lnSpc>
              <a:tabLst>
                <a:tab pos="4037013" algn="l"/>
              </a:tabLst>
            </a:pPr>
            <a:r>
              <a:rPr lang="zh-CN" altLang="en-US" sz="2800" b="1" dirty="0"/>
              <a:t>欲求性过程 </a:t>
            </a:r>
            <a:endParaRPr lang="en-US" altLang="zh-CN" sz="2800" b="1" dirty="0"/>
          </a:p>
          <a:p>
            <a:pPr>
              <a:lnSpc>
                <a:spcPct val="70000"/>
              </a:lnSpc>
              <a:tabLst>
                <a:tab pos="4037013" algn="l"/>
              </a:tabLst>
            </a:pPr>
            <a:r>
              <a:rPr lang="en-US" altLang="zh-CN" sz="2800" b="1" dirty="0"/>
              <a:t>Appetitive processes</a:t>
            </a:r>
            <a:endParaRPr lang="zh-CN" altLang="en-US" sz="2800" b="1" dirty="0"/>
          </a:p>
        </p:txBody>
      </p:sp>
      <p:sp>
        <p:nvSpPr>
          <p:cNvPr id="8" name="文本框 12">
            <a:extLst>
              <a:ext uri="{FF2B5EF4-FFF2-40B4-BE49-F238E27FC236}">
                <a16:creationId xmlns:a16="http://schemas.microsoft.com/office/drawing/2014/main" id="{13D22EB3-1D3A-4C19-A3BC-08F12C77BE3E}"/>
              </a:ext>
            </a:extLst>
          </p:cNvPr>
          <p:cNvSpPr txBox="1"/>
          <p:nvPr/>
        </p:nvSpPr>
        <p:spPr>
          <a:xfrm>
            <a:off x="1595946" y="2812174"/>
            <a:ext cx="4483121" cy="975523"/>
          </a:xfrm>
          <a:prstGeom prst="rect">
            <a:avLst/>
          </a:prstGeom>
          <a:noFill/>
        </p:spPr>
        <p:txBody>
          <a:bodyPr wrap="square" rtlCol="0">
            <a:spAutoFit/>
          </a:bodyPr>
          <a:lstStyle/>
          <a:p>
            <a:pPr algn="l" rtl="0" eaLnBrk="1" latinLnBrk="0" hangingPunct="1">
              <a:lnSpc>
                <a:spcPct val="125000"/>
              </a:lnSpc>
              <a:spcBef>
                <a:spcPts val="0"/>
              </a:spcBef>
              <a:spcAft>
                <a:spcPts val="0"/>
              </a:spcAft>
              <a:buClrTx/>
              <a:buSzPts val="2400"/>
            </a:pPr>
            <a:r>
              <a:rPr lang="zh-CN" altLang="en-US" sz="2400" dirty="0">
                <a:solidFill>
                  <a:srgbClr val="000000"/>
                </a:solidFill>
                <a:latin typeface="Calibri" panose="020F0502020204030204" pitchFamily="34" charset="0"/>
                <a:ea typeface="宋体" panose="02010600030101010101" pitchFamily="2" charset="-122"/>
              </a:rPr>
              <a:t>通过</a:t>
            </a:r>
            <a:r>
              <a:rPr lang="zh-CN" altLang="en-US" sz="2400" b="1" dirty="0">
                <a:solidFill>
                  <a:srgbClr val="000000"/>
                </a:solidFill>
                <a:latin typeface="Calibri" panose="020F0502020204030204" pitchFamily="34" charset="0"/>
                <a:ea typeface="宋体" panose="02010600030101010101" pitchFamily="2" charset="-122"/>
              </a:rPr>
              <a:t>利用积极的事件</a:t>
            </a:r>
            <a:endParaRPr lang="en-US" altLang="zh-CN" sz="2400" b="1" dirty="0">
              <a:solidFill>
                <a:srgbClr val="000000"/>
              </a:solidFill>
              <a:latin typeface="Calibri" panose="020F0502020204030204" pitchFamily="34" charset="0"/>
              <a:ea typeface="宋体" panose="02010600030101010101" pitchFamily="2" charset="-122"/>
            </a:endParaRPr>
          </a:p>
          <a:p>
            <a:pPr algn="l" rtl="0" eaLnBrk="1" latinLnBrk="0" hangingPunct="1">
              <a:lnSpc>
                <a:spcPct val="125000"/>
              </a:lnSpc>
              <a:spcBef>
                <a:spcPts val="0"/>
              </a:spcBef>
              <a:spcAft>
                <a:spcPts val="0"/>
              </a:spcAft>
              <a:buClrTx/>
              <a:buSzPts val="2400"/>
            </a:pPr>
            <a:r>
              <a:rPr lang="zh-CN" altLang="en-US" sz="2400" dirty="0">
                <a:solidFill>
                  <a:srgbClr val="000000"/>
                </a:solidFill>
                <a:latin typeface="Calibri" panose="020F0502020204030204" pitchFamily="34" charset="0"/>
                <a:ea typeface="宋体" panose="02010600030101010101" pitchFamily="2" charset="-122"/>
              </a:rPr>
              <a:t>对积极的关系行为的促进</a:t>
            </a:r>
            <a:endParaRPr lang="en-US" altLang="zh-CN" sz="2000" dirty="0">
              <a:solidFill>
                <a:srgbClr val="000000"/>
              </a:solidFill>
              <a:latin typeface="Calibri" panose="020F0502020204030204" pitchFamily="34" charset="0"/>
              <a:ea typeface="宋体" panose="02010600030101010101" pitchFamily="2" charset="-122"/>
            </a:endParaRPr>
          </a:p>
        </p:txBody>
      </p:sp>
      <p:sp>
        <p:nvSpPr>
          <p:cNvPr id="12" name="文本框 8">
            <a:extLst>
              <a:ext uri="{FF2B5EF4-FFF2-40B4-BE49-F238E27FC236}">
                <a16:creationId xmlns:a16="http://schemas.microsoft.com/office/drawing/2014/main" id="{FAB9D327-E080-4523-A69D-E5F57DDFCF6B}"/>
              </a:ext>
            </a:extLst>
          </p:cNvPr>
          <p:cNvSpPr txBox="1"/>
          <p:nvPr/>
        </p:nvSpPr>
        <p:spPr>
          <a:xfrm>
            <a:off x="7249496" y="2812174"/>
            <a:ext cx="3582458" cy="975523"/>
          </a:xfrm>
          <a:prstGeom prst="rect">
            <a:avLst/>
          </a:prstGeom>
          <a:noFill/>
        </p:spPr>
        <p:txBody>
          <a:bodyPr wrap="square" rtlCol="0">
            <a:spAutoFit/>
          </a:bodyPr>
          <a:lstStyle/>
          <a:p>
            <a:pPr algn="l" rtl="0" eaLnBrk="1" latinLnBrk="0" hangingPunct="1">
              <a:lnSpc>
                <a:spcPct val="125000"/>
              </a:lnSpc>
              <a:spcBef>
                <a:spcPts val="0"/>
              </a:spcBef>
              <a:spcAft>
                <a:spcPts val="0"/>
              </a:spcAft>
              <a:buClrTx/>
              <a:buSzPts val="2400"/>
            </a:pPr>
            <a:r>
              <a:rPr lang="zh-CN" altLang="en-US" sz="2400" dirty="0">
                <a:solidFill>
                  <a:srgbClr val="000000"/>
                </a:solidFill>
                <a:latin typeface="Calibri" panose="020F0502020204030204" pitchFamily="34" charset="0"/>
                <a:ea typeface="宋体" panose="02010600030101010101" pitchFamily="2" charset="-122"/>
              </a:rPr>
              <a:t>通过解决现有的问题</a:t>
            </a:r>
            <a:endParaRPr lang="en-US" altLang="zh-CN" sz="2400" dirty="0">
              <a:solidFill>
                <a:srgbClr val="000000"/>
              </a:solidFill>
              <a:latin typeface="Calibri" panose="020F0502020204030204" pitchFamily="34" charset="0"/>
              <a:ea typeface="宋体" panose="02010600030101010101" pitchFamily="2" charset="-122"/>
            </a:endParaRPr>
          </a:p>
          <a:p>
            <a:pPr algn="l" rtl="0" eaLnBrk="1" latinLnBrk="0" hangingPunct="1">
              <a:lnSpc>
                <a:spcPct val="125000"/>
              </a:lnSpc>
              <a:spcBef>
                <a:spcPts val="0"/>
              </a:spcBef>
              <a:spcAft>
                <a:spcPts val="0"/>
              </a:spcAft>
              <a:buClrTx/>
              <a:buSzPts val="2400"/>
            </a:pPr>
            <a:r>
              <a:rPr lang="zh-CN" altLang="en-US" sz="2400" dirty="0">
                <a:solidFill>
                  <a:srgbClr val="000000"/>
                </a:solidFill>
                <a:latin typeface="Calibri" panose="020F0502020204030204" pitchFamily="34" charset="0"/>
                <a:ea typeface="宋体" panose="02010600030101010101" pitchFamily="2" charset="-122"/>
              </a:rPr>
              <a:t>对消极的关系行为的消除</a:t>
            </a:r>
            <a:endParaRPr lang="en-US" altLang="zh-CN" sz="2000" dirty="0">
              <a:solidFill>
                <a:srgbClr val="000000"/>
              </a:solidFill>
              <a:latin typeface="Calibri" panose="020F0502020204030204" pitchFamily="34" charset="0"/>
              <a:ea typeface="宋体" panose="02010600030101010101" pitchFamily="2" charset="-122"/>
            </a:endParaRPr>
          </a:p>
        </p:txBody>
      </p:sp>
      <p:sp>
        <p:nvSpPr>
          <p:cNvPr id="13" name="文本框 9">
            <a:extLst>
              <a:ext uri="{FF2B5EF4-FFF2-40B4-BE49-F238E27FC236}">
                <a16:creationId xmlns:a16="http://schemas.microsoft.com/office/drawing/2014/main" id="{3B2383F6-8578-4A97-91A5-402997CAE955}"/>
              </a:ext>
            </a:extLst>
          </p:cNvPr>
          <p:cNvSpPr txBox="1"/>
          <p:nvPr/>
        </p:nvSpPr>
        <p:spPr>
          <a:xfrm>
            <a:off x="7258478" y="2148400"/>
            <a:ext cx="2975366" cy="714939"/>
          </a:xfrm>
          <a:prstGeom prst="rect">
            <a:avLst/>
          </a:prstGeom>
          <a:noFill/>
        </p:spPr>
        <p:txBody>
          <a:bodyPr wrap="none" rtlCol="0">
            <a:spAutoFit/>
          </a:bodyPr>
          <a:lstStyle/>
          <a:p>
            <a:pPr>
              <a:lnSpc>
                <a:spcPct val="70000"/>
              </a:lnSpc>
              <a:tabLst>
                <a:tab pos="4037013" algn="l"/>
              </a:tabLst>
            </a:pPr>
            <a:r>
              <a:rPr lang="zh-CN" altLang="en-US" sz="2800" b="1" dirty="0"/>
              <a:t>厌恶性过程</a:t>
            </a:r>
            <a:r>
              <a:rPr lang="en-US" altLang="zh-CN" sz="2800" b="1" dirty="0"/>
              <a:t> </a:t>
            </a:r>
          </a:p>
          <a:p>
            <a:pPr>
              <a:lnSpc>
                <a:spcPct val="70000"/>
              </a:lnSpc>
              <a:tabLst>
                <a:tab pos="4037013" algn="l"/>
              </a:tabLst>
            </a:pPr>
            <a:r>
              <a:rPr lang="en-US" altLang="zh-CN" sz="2800" b="1" dirty="0"/>
              <a:t>Aversive processes</a:t>
            </a:r>
          </a:p>
        </p:txBody>
      </p:sp>
      <p:sp>
        <p:nvSpPr>
          <p:cNvPr id="14" name="テキスト ボックス 13">
            <a:extLst>
              <a:ext uri="{FF2B5EF4-FFF2-40B4-BE49-F238E27FC236}">
                <a16:creationId xmlns:a16="http://schemas.microsoft.com/office/drawing/2014/main" id="{DD5DB8DF-6AC4-4C77-A949-F16F1307449D}"/>
              </a:ext>
            </a:extLst>
          </p:cNvPr>
          <p:cNvSpPr txBox="1"/>
          <p:nvPr/>
        </p:nvSpPr>
        <p:spPr>
          <a:xfrm>
            <a:off x="1595945" y="1060680"/>
            <a:ext cx="7856280" cy="316625"/>
          </a:xfrm>
          <a:prstGeom prst="rect">
            <a:avLst/>
          </a:prstGeom>
          <a:noFill/>
        </p:spPr>
        <p:txBody>
          <a:bodyPr wrap="square">
            <a:spAutoFit/>
          </a:bodyPr>
          <a:lstStyle/>
          <a:p>
            <a:pPr>
              <a:lnSpc>
                <a:spcPct val="70000"/>
              </a:lnSpc>
              <a:tabLst>
                <a:tab pos="4037013" algn="l"/>
              </a:tabLst>
            </a:pPr>
            <a:r>
              <a:rPr lang="zh-CN" altLang="en-US" sz="2000" b="1" dirty="0"/>
              <a:t>欲求性过程 </a:t>
            </a:r>
            <a:r>
              <a:rPr lang="en-US" altLang="zh-CN" sz="2000" b="1" dirty="0"/>
              <a:t>Appetitive processes (Shelly Gable &amp;Howard Reis ,2001)</a:t>
            </a:r>
          </a:p>
        </p:txBody>
      </p:sp>
      <p:sp>
        <p:nvSpPr>
          <p:cNvPr id="6" name="矢印: 上カーブ 5">
            <a:extLst>
              <a:ext uri="{FF2B5EF4-FFF2-40B4-BE49-F238E27FC236}">
                <a16:creationId xmlns:a16="http://schemas.microsoft.com/office/drawing/2014/main" id="{CDED0584-6777-41C3-BD40-3AD2B5CA85E3}"/>
              </a:ext>
            </a:extLst>
          </p:cNvPr>
          <p:cNvSpPr/>
          <p:nvPr/>
        </p:nvSpPr>
        <p:spPr>
          <a:xfrm>
            <a:off x="2638713" y="5692413"/>
            <a:ext cx="1055432" cy="524033"/>
          </a:xfrm>
          <a:prstGeom prst="curvedUp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solidFill>
                <a:schemeClr val="tx1"/>
              </a:solidFill>
            </a:endParaRPr>
          </a:p>
        </p:txBody>
      </p:sp>
      <p:pic>
        <p:nvPicPr>
          <p:cNvPr id="9" name="グラフィックス 8" descr="怒った顔 (塗りつぶしなし) 単色塗りつぶし">
            <a:extLst>
              <a:ext uri="{FF2B5EF4-FFF2-40B4-BE49-F238E27FC236}">
                <a16:creationId xmlns:a16="http://schemas.microsoft.com/office/drawing/2014/main" id="{A867597F-E7CB-44D4-8E61-6F5713CA590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226513" y="4502757"/>
            <a:ext cx="1299126" cy="1299126"/>
          </a:xfrm>
          <a:prstGeom prst="rect">
            <a:avLst/>
          </a:prstGeom>
        </p:spPr>
      </p:pic>
      <p:pic>
        <p:nvPicPr>
          <p:cNvPr id="16" name="グラフィックス 15" descr="男性と女性 単色塗りつぶし">
            <a:extLst>
              <a:ext uri="{FF2B5EF4-FFF2-40B4-BE49-F238E27FC236}">
                <a16:creationId xmlns:a16="http://schemas.microsoft.com/office/drawing/2014/main" id="{B66B06D4-AD49-4B4E-9C57-9F0B4B612EA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322405" y="4463525"/>
            <a:ext cx="1447800" cy="1447800"/>
          </a:xfrm>
          <a:prstGeom prst="rect">
            <a:avLst/>
          </a:prstGeom>
        </p:spPr>
      </p:pic>
      <p:pic>
        <p:nvPicPr>
          <p:cNvPr id="20" name="グラフィックス 19" descr="ニヤリとした顔 (塗りつぶしなし) 単色塗りつぶし">
            <a:extLst>
              <a:ext uri="{FF2B5EF4-FFF2-40B4-BE49-F238E27FC236}">
                <a16:creationId xmlns:a16="http://schemas.microsoft.com/office/drawing/2014/main" id="{5AC19180-BBE8-4DD2-A985-622D1AC56C8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510534" y="4502757"/>
            <a:ext cx="1299126" cy="1299126"/>
          </a:xfrm>
          <a:prstGeom prst="rect">
            <a:avLst/>
          </a:prstGeom>
        </p:spPr>
      </p:pic>
      <p:sp>
        <p:nvSpPr>
          <p:cNvPr id="21" name="乗算記号 20">
            <a:extLst>
              <a:ext uri="{FF2B5EF4-FFF2-40B4-BE49-F238E27FC236}">
                <a16:creationId xmlns:a16="http://schemas.microsoft.com/office/drawing/2014/main" id="{F2B03933-56DB-40CE-BB80-8A80FA6D77DA}"/>
              </a:ext>
            </a:extLst>
          </p:cNvPr>
          <p:cNvSpPr/>
          <p:nvPr/>
        </p:nvSpPr>
        <p:spPr>
          <a:xfrm>
            <a:off x="8398465" y="5596972"/>
            <a:ext cx="955222" cy="714917"/>
          </a:xfrm>
          <a:prstGeom prst="mathMultiply">
            <a:avLst>
              <a:gd name="adj1" fmla="val 17599"/>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22" name="矢印: 右 21">
            <a:extLst>
              <a:ext uri="{FF2B5EF4-FFF2-40B4-BE49-F238E27FC236}">
                <a16:creationId xmlns:a16="http://schemas.microsoft.com/office/drawing/2014/main" id="{8CD74133-EA59-4F3D-ACA2-8CAE1D187ED0}"/>
              </a:ext>
            </a:extLst>
          </p:cNvPr>
          <p:cNvSpPr/>
          <p:nvPr/>
        </p:nvSpPr>
        <p:spPr>
          <a:xfrm>
            <a:off x="3931735" y="5050510"/>
            <a:ext cx="1325033" cy="273830"/>
          </a:xfrm>
          <a:prstGeom prst="rightArrow">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zh-CN" altLang="en-US"/>
          </a:p>
        </p:txBody>
      </p:sp>
      <p:sp>
        <p:nvSpPr>
          <p:cNvPr id="23" name="矢印: 右 22">
            <a:extLst>
              <a:ext uri="{FF2B5EF4-FFF2-40B4-BE49-F238E27FC236}">
                <a16:creationId xmlns:a16="http://schemas.microsoft.com/office/drawing/2014/main" id="{A75A595A-6740-4667-8959-6167EF9EF61A}"/>
              </a:ext>
            </a:extLst>
          </p:cNvPr>
          <p:cNvSpPr/>
          <p:nvPr/>
        </p:nvSpPr>
        <p:spPr>
          <a:xfrm rot="10800000">
            <a:off x="6835843" y="5015405"/>
            <a:ext cx="1325033" cy="273830"/>
          </a:xfrm>
          <a:prstGeom prst="rightArrow">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zh-CN" altLang="en-US"/>
          </a:p>
        </p:txBody>
      </p:sp>
      <p:sp>
        <p:nvSpPr>
          <p:cNvPr id="24" name="テキスト ボックス 23">
            <a:extLst>
              <a:ext uri="{FF2B5EF4-FFF2-40B4-BE49-F238E27FC236}">
                <a16:creationId xmlns:a16="http://schemas.microsoft.com/office/drawing/2014/main" id="{8FB143EA-2464-40F6-9FC5-9DA31756E6D4}"/>
              </a:ext>
            </a:extLst>
          </p:cNvPr>
          <p:cNvSpPr txBox="1"/>
          <p:nvPr/>
        </p:nvSpPr>
        <p:spPr>
          <a:xfrm>
            <a:off x="5712250" y="4153263"/>
            <a:ext cx="530432" cy="584775"/>
          </a:xfrm>
          <a:prstGeom prst="rect">
            <a:avLst/>
          </a:prstGeom>
          <a:noFill/>
        </p:spPr>
        <p:txBody>
          <a:bodyPr wrap="square" rtlCol="0">
            <a:spAutoFit/>
          </a:bodyPr>
          <a:lstStyle/>
          <a:p>
            <a:r>
              <a:rPr lang="ja-JP" altLang="en-US" sz="3200" dirty="0"/>
              <a:t>💖</a:t>
            </a:r>
            <a:endParaRPr lang="zh-CN" altLang="en-US" sz="3200" dirty="0"/>
          </a:p>
        </p:txBody>
      </p:sp>
    </p:spTree>
    <p:extLst>
      <p:ext uri="{BB962C8B-B14F-4D97-AF65-F5344CB8AC3E}">
        <p14:creationId xmlns:p14="http://schemas.microsoft.com/office/powerpoint/2010/main" val="8920529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矩形: 剪去单角 22">
            <a:extLst>
              <a:ext uri="{FF2B5EF4-FFF2-40B4-BE49-F238E27FC236}">
                <a16:creationId xmlns:a16="http://schemas.microsoft.com/office/drawing/2014/main" id="{61B2C5AB-5218-4B7F-BAAF-1FBD57150B58}"/>
              </a:ext>
            </a:extLst>
          </p:cNvPr>
          <p:cNvSpPr/>
          <p:nvPr/>
        </p:nvSpPr>
        <p:spPr>
          <a:xfrm>
            <a:off x="7272569" y="1381259"/>
            <a:ext cx="3895440" cy="2448347"/>
          </a:xfrm>
          <a:prstGeom prst="snip1Rect">
            <a:avLst/>
          </a:prstGeom>
          <a:ln>
            <a:noFill/>
          </a:ln>
          <a:effectLst/>
          <a:scene3d>
            <a:camera prst="orthographicFront">
              <a:rot lat="0" lon="0" rev="0"/>
            </a:camera>
            <a:lightRig rig="chilly" dir="t">
              <a:rot lat="0" lon="0" rev="18480000"/>
            </a:lightRig>
          </a:scene3d>
          <a:sp3d prstMaterial="clear">
            <a:bevelT h="63500"/>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2" name="矩形 1"/>
          <p:cNvSpPr/>
          <p:nvPr/>
        </p:nvSpPr>
        <p:spPr>
          <a:xfrm>
            <a:off x="-282807" y="-381000"/>
            <a:ext cx="12741553" cy="1341438"/>
          </a:xfrm>
          <a:prstGeom prst="rect">
            <a:avLst/>
          </a:prstGeom>
          <a:solidFill>
            <a:srgbClr val="F6C1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a:extLst>
              <a:ext uri="{FF2B5EF4-FFF2-40B4-BE49-F238E27FC236}">
                <a16:creationId xmlns:a16="http://schemas.microsoft.com/office/drawing/2014/main" id="{D3DF2C1E-E201-4087-ADFE-4B30C9D4E307}"/>
              </a:ext>
            </a:extLst>
          </p:cNvPr>
          <p:cNvSpPr/>
          <p:nvPr/>
        </p:nvSpPr>
        <p:spPr>
          <a:xfrm>
            <a:off x="1177571" y="82490"/>
            <a:ext cx="6603090" cy="923330"/>
          </a:xfrm>
          <a:prstGeom prst="rect">
            <a:avLst/>
          </a:prstGeom>
          <a:noFill/>
        </p:spPr>
        <p:txBody>
          <a:bodyPr wrap="none" lIns="91440" tIns="45720" rIns="91440" bIns="45720">
            <a:spAutoFit/>
          </a:bodyPr>
          <a:lstStyle/>
          <a:p>
            <a:pPr algn="ctr"/>
            <a:r>
              <a:rPr lang="zh-CN" altLang="en-US" sz="5400"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Aharoni" panose="02010803020104030203" pitchFamily="2" charset="-79"/>
                <a:cs typeface="Aharoni" panose="02010803020104030203" pitchFamily="2" charset="-79"/>
                <a:hlinkClick r:id="rId2"/>
              </a:rPr>
              <a:t>小全局报告 积极环境</a:t>
            </a:r>
            <a:endParaRPr lang="zh-CN" altLang="en-US" sz="5400"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Aharoni" panose="02010803020104030203" pitchFamily="2" charset="-79"/>
              <a:cs typeface="Aharoni" panose="02010803020104030203" pitchFamily="2" charset="-79"/>
            </a:endParaRPr>
          </a:p>
        </p:txBody>
      </p:sp>
      <p:sp>
        <p:nvSpPr>
          <p:cNvPr id="6" name="矩形 5">
            <a:extLst>
              <a:ext uri="{FF2B5EF4-FFF2-40B4-BE49-F238E27FC236}">
                <a16:creationId xmlns:a16="http://schemas.microsoft.com/office/drawing/2014/main" id="{389C54F7-9ABD-477A-9890-6A773D6EAE7D}"/>
              </a:ext>
            </a:extLst>
          </p:cNvPr>
          <p:cNvSpPr/>
          <p:nvPr/>
        </p:nvSpPr>
        <p:spPr>
          <a:xfrm>
            <a:off x="1428789" y="4127555"/>
            <a:ext cx="3050327" cy="769441"/>
          </a:xfrm>
          <a:prstGeom prst="rect">
            <a:avLst/>
          </a:prstGeom>
          <a:noFill/>
        </p:spPr>
        <p:txBody>
          <a:bodyPr wrap="square" lIns="91440" tIns="45720" rIns="91440" bIns="45720">
            <a:spAutoFit/>
          </a:bodyPr>
          <a:lstStyle/>
          <a:p>
            <a:pPr algn="ctr"/>
            <a:r>
              <a:rPr lang="zh-CN" altLang="en-US" sz="4400" dirty="0">
                <a:ln w="0"/>
                <a:effectLst>
                  <a:outerShdw blurRad="38100" dist="19050" dir="2700000" algn="tl" rotWithShape="0">
                    <a:schemeClr val="dk1">
                      <a:alpha val="40000"/>
                    </a:schemeClr>
                  </a:outerShdw>
                </a:effectLst>
                <a:latin typeface="+mn-ea"/>
                <a:cs typeface="【何尼玛】卷来卷去" panose="020B0604000101010104" pitchFamily="50" charset="-128"/>
              </a:rPr>
              <a:t>工作环境</a:t>
            </a:r>
            <a:endParaRPr lang="zh-CN" altLang="en-US" sz="3600" dirty="0">
              <a:ln w="0"/>
              <a:effectLst>
                <a:outerShdw blurRad="38100" dist="19050" dir="2700000" algn="tl" rotWithShape="0">
                  <a:schemeClr val="dk1">
                    <a:alpha val="40000"/>
                  </a:schemeClr>
                </a:outerShdw>
              </a:effectLst>
              <a:latin typeface="+mn-ea"/>
              <a:cs typeface="【何尼玛】卷来卷去" panose="020B0604000101010104" pitchFamily="50" charset="-128"/>
            </a:endParaRPr>
          </a:p>
        </p:txBody>
      </p:sp>
      <p:sp>
        <p:nvSpPr>
          <p:cNvPr id="11" name="矩形 10">
            <a:extLst>
              <a:ext uri="{FF2B5EF4-FFF2-40B4-BE49-F238E27FC236}">
                <a16:creationId xmlns:a16="http://schemas.microsoft.com/office/drawing/2014/main" id="{5CC55E7A-5696-4B70-AB5C-EC245B7D3336}"/>
              </a:ext>
            </a:extLst>
          </p:cNvPr>
          <p:cNvSpPr/>
          <p:nvPr/>
        </p:nvSpPr>
        <p:spPr>
          <a:xfrm>
            <a:off x="1379537" y="5825730"/>
            <a:ext cx="3050327" cy="769441"/>
          </a:xfrm>
          <a:prstGeom prst="rect">
            <a:avLst/>
          </a:prstGeom>
          <a:noFill/>
        </p:spPr>
        <p:txBody>
          <a:bodyPr wrap="square" lIns="91440" tIns="45720" rIns="91440" bIns="45720">
            <a:spAutoFit/>
          </a:bodyPr>
          <a:lstStyle/>
          <a:p>
            <a:pPr algn="ctr"/>
            <a:r>
              <a:rPr lang="zh-CN" altLang="en-US" sz="4400" dirty="0">
                <a:ln w="0"/>
                <a:effectLst>
                  <a:outerShdw blurRad="38100" dist="19050" dir="2700000" algn="tl" rotWithShape="0">
                    <a:schemeClr val="dk1">
                      <a:alpha val="40000"/>
                    </a:schemeClr>
                  </a:outerShdw>
                </a:effectLst>
                <a:latin typeface="+mn-ea"/>
                <a:cs typeface="【何尼玛】卷来卷去" panose="020B0604000101010104" pitchFamily="50" charset="-128"/>
              </a:rPr>
              <a:t>家庭亲子</a:t>
            </a:r>
            <a:endParaRPr lang="zh-CN" altLang="en-US" sz="3600" dirty="0">
              <a:ln w="0"/>
              <a:effectLst>
                <a:outerShdw blurRad="38100" dist="19050" dir="2700000" algn="tl" rotWithShape="0">
                  <a:schemeClr val="dk1">
                    <a:alpha val="40000"/>
                  </a:schemeClr>
                </a:outerShdw>
              </a:effectLst>
              <a:latin typeface="+mn-ea"/>
              <a:cs typeface="【何尼玛】卷来卷去" panose="020B0604000101010104" pitchFamily="50" charset="-128"/>
            </a:endParaRPr>
          </a:p>
        </p:txBody>
      </p:sp>
      <p:sp>
        <p:nvSpPr>
          <p:cNvPr id="12" name="矩形 11">
            <a:extLst>
              <a:ext uri="{FF2B5EF4-FFF2-40B4-BE49-F238E27FC236}">
                <a16:creationId xmlns:a16="http://schemas.microsoft.com/office/drawing/2014/main" id="{D86B12D6-124A-4DFE-A64F-3126B371FB9E}"/>
              </a:ext>
            </a:extLst>
          </p:cNvPr>
          <p:cNvSpPr/>
          <p:nvPr/>
        </p:nvSpPr>
        <p:spPr>
          <a:xfrm>
            <a:off x="1365303" y="4976643"/>
            <a:ext cx="3050327" cy="769441"/>
          </a:xfrm>
          <a:prstGeom prst="rect">
            <a:avLst/>
          </a:prstGeom>
          <a:noFill/>
        </p:spPr>
        <p:txBody>
          <a:bodyPr wrap="square" lIns="91440" tIns="45720" rIns="91440" bIns="45720">
            <a:spAutoFit/>
          </a:bodyPr>
          <a:lstStyle/>
          <a:p>
            <a:pPr algn="ctr"/>
            <a:r>
              <a:rPr lang="zh-CN" altLang="en-US" sz="4400" dirty="0">
                <a:ln w="0"/>
                <a:effectLst>
                  <a:outerShdw blurRad="38100" dist="19050" dir="2700000" algn="tl" rotWithShape="0">
                    <a:schemeClr val="dk1">
                      <a:alpha val="40000"/>
                    </a:schemeClr>
                  </a:outerShdw>
                </a:effectLst>
                <a:latin typeface="+mn-ea"/>
                <a:cs typeface="【何尼玛】卷来卷去" panose="020B0604000101010104" pitchFamily="50" charset="-128"/>
              </a:rPr>
              <a:t>亲密关系</a:t>
            </a:r>
            <a:endParaRPr lang="zh-CN" altLang="en-US" sz="3600" dirty="0">
              <a:ln w="0"/>
              <a:effectLst>
                <a:outerShdw blurRad="38100" dist="19050" dir="2700000" algn="tl" rotWithShape="0">
                  <a:schemeClr val="dk1">
                    <a:alpha val="40000"/>
                  </a:schemeClr>
                </a:outerShdw>
              </a:effectLst>
              <a:latin typeface="+mn-ea"/>
              <a:cs typeface="【何尼玛】卷来卷去" panose="020B0604000101010104" pitchFamily="50" charset="-128"/>
            </a:endParaRPr>
          </a:p>
        </p:txBody>
      </p:sp>
      <p:sp>
        <p:nvSpPr>
          <p:cNvPr id="13" name="矩形 12">
            <a:extLst>
              <a:ext uri="{FF2B5EF4-FFF2-40B4-BE49-F238E27FC236}">
                <a16:creationId xmlns:a16="http://schemas.microsoft.com/office/drawing/2014/main" id="{4B6CE331-38C7-42AA-8FFD-74D207E91056}"/>
              </a:ext>
            </a:extLst>
          </p:cNvPr>
          <p:cNvSpPr/>
          <p:nvPr/>
        </p:nvSpPr>
        <p:spPr>
          <a:xfrm>
            <a:off x="4730334" y="4899645"/>
            <a:ext cx="3050327" cy="923330"/>
          </a:xfrm>
          <a:prstGeom prst="rect">
            <a:avLst/>
          </a:prstGeom>
          <a:noFill/>
        </p:spPr>
        <p:txBody>
          <a:bodyPr wrap="square" lIns="91440" tIns="45720" rIns="91440" bIns="45720">
            <a:spAutoFit/>
          </a:bodyPr>
          <a:lstStyle/>
          <a:p>
            <a:pPr algn="ctr"/>
            <a:r>
              <a:rPr lang="zh-CN" altLang="en-US" sz="5400" dirty="0">
                <a:ln w="0"/>
                <a:effectLst>
                  <a:outerShdw blurRad="38100" dist="19050" dir="2700000" algn="tl" rotWithShape="0">
                    <a:schemeClr val="dk1">
                      <a:alpha val="40000"/>
                    </a:schemeClr>
                  </a:outerShdw>
                </a:effectLst>
                <a:latin typeface="+mn-ea"/>
                <a:cs typeface="【何尼玛】卷来卷去" panose="020B0604000101010104" pitchFamily="50" charset="-128"/>
              </a:rPr>
              <a:t>社会</a:t>
            </a:r>
            <a:endParaRPr lang="zh-CN" altLang="en-US" sz="4400" dirty="0">
              <a:ln w="0"/>
              <a:effectLst>
                <a:outerShdw blurRad="38100" dist="19050" dir="2700000" algn="tl" rotWithShape="0">
                  <a:schemeClr val="dk1">
                    <a:alpha val="40000"/>
                  </a:schemeClr>
                </a:outerShdw>
              </a:effectLst>
              <a:latin typeface="+mn-ea"/>
              <a:cs typeface="【何尼玛】卷来卷去" panose="020B0604000101010104" pitchFamily="50" charset="-128"/>
            </a:endParaRPr>
          </a:p>
        </p:txBody>
      </p:sp>
      <p:sp>
        <p:nvSpPr>
          <p:cNvPr id="14" name="矩形 13">
            <a:extLst>
              <a:ext uri="{FF2B5EF4-FFF2-40B4-BE49-F238E27FC236}">
                <a16:creationId xmlns:a16="http://schemas.microsoft.com/office/drawing/2014/main" id="{8E3C526D-A953-4BC5-8410-80E0A1482F8A}"/>
              </a:ext>
            </a:extLst>
          </p:cNvPr>
          <p:cNvSpPr/>
          <p:nvPr/>
        </p:nvSpPr>
        <p:spPr>
          <a:xfrm>
            <a:off x="8377139" y="4899645"/>
            <a:ext cx="3050327" cy="923330"/>
          </a:xfrm>
          <a:prstGeom prst="rect">
            <a:avLst/>
          </a:prstGeom>
          <a:noFill/>
        </p:spPr>
        <p:txBody>
          <a:bodyPr wrap="square" lIns="91440" tIns="45720" rIns="91440" bIns="45720">
            <a:spAutoFit/>
          </a:bodyPr>
          <a:lstStyle/>
          <a:p>
            <a:pPr algn="ctr"/>
            <a:r>
              <a:rPr lang="zh-CN" altLang="en-US" sz="5400" dirty="0">
                <a:ln w="0"/>
                <a:effectLst>
                  <a:outerShdw blurRad="38100" dist="19050" dir="2700000" algn="tl" rotWithShape="0">
                    <a:schemeClr val="dk1">
                      <a:alpha val="40000"/>
                    </a:schemeClr>
                  </a:outerShdw>
                </a:effectLst>
                <a:latin typeface="+mn-ea"/>
                <a:cs typeface="【何尼玛】卷来卷去" panose="020B0604000101010104" pitchFamily="50" charset="-128"/>
              </a:rPr>
              <a:t>宗教</a:t>
            </a:r>
            <a:endParaRPr lang="zh-CN" altLang="en-US" sz="4400" dirty="0">
              <a:ln w="0"/>
              <a:effectLst>
                <a:outerShdw blurRad="38100" dist="19050" dir="2700000" algn="tl" rotWithShape="0">
                  <a:schemeClr val="dk1">
                    <a:alpha val="40000"/>
                  </a:schemeClr>
                </a:outerShdw>
              </a:effectLst>
              <a:latin typeface="+mn-ea"/>
              <a:cs typeface="【何尼玛】卷来卷去" panose="020B0604000101010104" pitchFamily="50" charset="-128"/>
            </a:endParaRPr>
          </a:p>
        </p:txBody>
      </p:sp>
      <p:sp>
        <p:nvSpPr>
          <p:cNvPr id="15" name="右大括号 14">
            <a:extLst>
              <a:ext uri="{FF2B5EF4-FFF2-40B4-BE49-F238E27FC236}">
                <a16:creationId xmlns:a16="http://schemas.microsoft.com/office/drawing/2014/main" id="{0950E888-E615-4C2C-9533-82BA3CB3F6C9}"/>
              </a:ext>
            </a:extLst>
          </p:cNvPr>
          <p:cNvSpPr/>
          <p:nvPr/>
        </p:nvSpPr>
        <p:spPr>
          <a:xfrm>
            <a:off x="4624990" y="4330126"/>
            <a:ext cx="508092" cy="2241623"/>
          </a:xfrm>
          <a:prstGeom prst="rightBrace">
            <a:avLst/>
          </a:prstGeom>
          <a:ln w="57150">
            <a:solidFill>
              <a:srgbClr val="F6C1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mn-ea"/>
            </a:endParaRPr>
          </a:p>
        </p:txBody>
      </p:sp>
      <p:sp>
        <p:nvSpPr>
          <p:cNvPr id="16" name="箭头: 左右 15">
            <a:extLst>
              <a:ext uri="{FF2B5EF4-FFF2-40B4-BE49-F238E27FC236}">
                <a16:creationId xmlns:a16="http://schemas.microsoft.com/office/drawing/2014/main" id="{23A60573-3882-47E7-9F66-6758141E22D1}"/>
              </a:ext>
            </a:extLst>
          </p:cNvPr>
          <p:cNvSpPr/>
          <p:nvPr/>
        </p:nvSpPr>
        <p:spPr>
          <a:xfrm>
            <a:off x="7276796" y="5275084"/>
            <a:ext cx="1604209" cy="322447"/>
          </a:xfrm>
          <a:prstGeom prst="leftRightArrow">
            <a:avLst/>
          </a:prstGeom>
          <a:solidFill>
            <a:srgbClr val="F6C100"/>
          </a:solidFill>
          <a:ln>
            <a:solidFill>
              <a:srgbClr val="F6C1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pic>
        <p:nvPicPr>
          <p:cNvPr id="20" name="图片 19">
            <a:extLst>
              <a:ext uri="{FF2B5EF4-FFF2-40B4-BE49-F238E27FC236}">
                <a16:creationId xmlns:a16="http://schemas.microsoft.com/office/drawing/2014/main" id="{40C88759-44B7-4855-B1B9-AF2123D25C8B}"/>
              </a:ext>
            </a:extLst>
          </p:cNvPr>
          <p:cNvPicPr>
            <a:picLocks noChangeAspect="1"/>
          </p:cNvPicPr>
          <p:nvPr/>
        </p:nvPicPr>
        <p:blipFill>
          <a:blip r:embed="rId3"/>
          <a:stretch>
            <a:fillRect/>
          </a:stretch>
        </p:blipFill>
        <p:spPr>
          <a:xfrm>
            <a:off x="1428789" y="1453049"/>
            <a:ext cx="5620534" cy="229690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1" name="文本框 20">
            <a:extLst>
              <a:ext uri="{FF2B5EF4-FFF2-40B4-BE49-F238E27FC236}">
                <a16:creationId xmlns:a16="http://schemas.microsoft.com/office/drawing/2014/main" id="{116F44CF-2B75-4234-BD66-16FCA2F376F5}"/>
              </a:ext>
            </a:extLst>
          </p:cNvPr>
          <p:cNvSpPr txBox="1"/>
          <p:nvPr/>
        </p:nvSpPr>
        <p:spPr>
          <a:xfrm>
            <a:off x="7393206" y="1340983"/>
            <a:ext cx="3610416" cy="2831544"/>
          </a:xfrm>
          <a:prstGeom prst="rect">
            <a:avLst/>
          </a:prstGeom>
          <a:noFill/>
          <a:ln>
            <a:noFill/>
          </a:ln>
          <a:effectLst/>
          <a:scene3d>
            <a:camera prst="orthographicFront">
              <a:rot lat="0" lon="0" rev="0"/>
            </a:camera>
            <a:lightRig rig="contrasting" dir="t">
              <a:rot lat="0" lon="0" rev="7800000"/>
            </a:lightRig>
          </a:scene3d>
          <a:sp3d>
            <a:bevelT w="139700" h="139700"/>
          </a:sp3d>
        </p:spPr>
        <p:txBody>
          <a:bodyPr wrap="square" rtlCol="0">
            <a:spAutoFit/>
          </a:bodyPr>
          <a:lstStyle/>
          <a:p>
            <a:r>
              <a:rPr lang="zh-CN" altLang="en-US" sz="2000" b="1" dirty="0">
                <a:latin typeface="+mn-ea"/>
              </a:rPr>
              <a:t>总主笔：彦喻</a:t>
            </a:r>
          </a:p>
          <a:p>
            <a:r>
              <a:rPr lang="zh-CN" altLang="en-US" sz="2000" b="1" dirty="0">
                <a:latin typeface="+mn-ea"/>
              </a:rPr>
              <a:t>副主笔：贾胜斌（工作）</a:t>
            </a:r>
            <a:endParaRPr lang="en-US" altLang="zh-CN" sz="2000" b="1" dirty="0">
              <a:latin typeface="+mn-ea"/>
            </a:endParaRPr>
          </a:p>
          <a:p>
            <a:r>
              <a:rPr lang="zh-CN" altLang="en-US" sz="2000" b="1" dirty="0">
                <a:latin typeface="+mn-ea"/>
              </a:rPr>
              <a:t>        醉雪（亲密关系）</a:t>
            </a:r>
            <a:endParaRPr lang="en-US" altLang="zh-CN" sz="2000" b="1" dirty="0">
              <a:latin typeface="+mn-ea"/>
            </a:endParaRPr>
          </a:p>
          <a:p>
            <a:r>
              <a:rPr lang="zh-CN" altLang="en-US" sz="2000" b="1" dirty="0">
                <a:latin typeface="+mn-ea"/>
              </a:rPr>
              <a:t>        清澈溪流（亲子关系）</a:t>
            </a:r>
            <a:endParaRPr lang="en-US" altLang="zh-CN" sz="2000" b="1" dirty="0">
              <a:latin typeface="+mn-ea"/>
            </a:endParaRPr>
          </a:p>
          <a:p>
            <a:r>
              <a:rPr lang="en-US" altLang="zh-CN" sz="2000" b="1" dirty="0">
                <a:latin typeface="+mn-ea"/>
              </a:rPr>
              <a:t>        Sunny</a:t>
            </a:r>
            <a:r>
              <a:rPr lang="zh-CN" altLang="en-US" sz="2000" b="1" dirty="0">
                <a:latin typeface="+mn-ea"/>
              </a:rPr>
              <a:t>（社会）</a:t>
            </a:r>
            <a:endParaRPr lang="en-US" altLang="zh-CN" sz="2000" b="1" dirty="0">
              <a:latin typeface="+mn-ea"/>
            </a:endParaRPr>
          </a:p>
          <a:p>
            <a:r>
              <a:rPr lang="zh-CN" altLang="en-US" sz="2000" b="1" dirty="0">
                <a:latin typeface="+mn-ea"/>
              </a:rPr>
              <a:t>        彦喻（宗教）</a:t>
            </a:r>
            <a:endParaRPr lang="en-US" altLang="zh-CN" sz="2000" b="1" dirty="0">
              <a:latin typeface="+mn-ea"/>
            </a:endParaRPr>
          </a:p>
          <a:p>
            <a:pPr marL="0" algn="l" rtl="0" eaLnBrk="1" latinLnBrk="0" hangingPunct="1">
              <a:spcBef>
                <a:spcPts val="0"/>
              </a:spcBef>
              <a:spcAft>
                <a:spcPts val="0"/>
              </a:spcAft>
            </a:pPr>
            <a:r>
              <a:rPr lang="en-US" altLang="zh-CN" sz="4000" kern="1200" dirty="0">
                <a:solidFill>
                  <a:srgbClr val="000000"/>
                </a:solidFill>
                <a:effectLst/>
                <a:latin typeface="Calibri" panose="020F0502020204030204" pitchFamily="34" charset="0"/>
                <a:ea typeface="宋体" panose="02010600030101010101" pitchFamily="2" charset="-122"/>
                <a:cs typeface="+mn-cs"/>
              </a:rPr>
              <a:t>88</a:t>
            </a:r>
            <a:r>
              <a:rPr lang="zh-CN" altLang="zh-CN" kern="1200" dirty="0">
                <a:solidFill>
                  <a:srgbClr val="000000"/>
                </a:solidFill>
                <a:effectLst/>
                <a:latin typeface="Calibri" panose="020F0502020204030204" pitchFamily="34" charset="0"/>
                <a:ea typeface="宋体" panose="02010600030101010101" pitchFamily="2" charset="-122"/>
                <a:cs typeface="+mn-cs"/>
              </a:rPr>
              <a:t>张卡</a:t>
            </a:r>
            <a:r>
              <a:rPr lang="zh-CN" altLang="en-US" dirty="0"/>
              <a:t>；</a:t>
            </a:r>
            <a:r>
              <a:rPr lang="en-US" altLang="zh-CN" sz="4000" kern="1200" dirty="0">
                <a:solidFill>
                  <a:srgbClr val="000000"/>
                </a:solidFill>
                <a:effectLst/>
                <a:latin typeface="Calibri" panose="020F0502020204030204" pitchFamily="34" charset="0"/>
                <a:ea typeface="宋体" panose="02010600030101010101" pitchFamily="2" charset="-122"/>
                <a:cs typeface="+mn-cs"/>
              </a:rPr>
              <a:t>9799</a:t>
            </a:r>
            <a:r>
              <a:rPr lang="zh-CN" altLang="zh-CN" kern="1200" dirty="0">
                <a:solidFill>
                  <a:srgbClr val="000000"/>
                </a:solidFill>
                <a:effectLst/>
                <a:latin typeface="Calibri" panose="020F0502020204030204" pitchFamily="34" charset="0"/>
                <a:ea typeface="宋体" panose="02010600030101010101" pitchFamily="2" charset="-122"/>
                <a:cs typeface="+mn-cs"/>
              </a:rPr>
              <a:t>字</a:t>
            </a:r>
            <a:endParaRPr lang="zh-CN" altLang="zh-CN" dirty="0">
              <a:effectLst/>
            </a:endParaRPr>
          </a:p>
          <a:p>
            <a:endParaRPr lang="zh-CN" altLang="en-US" b="1" dirty="0">
              <a:latin typeface="+mn-ea"/>
            </a:endParaRPr>
          </a:p>
        </p:txBody>
      </p:sp>
      <p:sp>
        <p:nvSpPr>
          <p:cNvPr id="4" name="椭圆 3">
            <a:extLst>
              <a:ext uri="{FF2B5EF4-FFF2-40B4-BE49-F238E27FC236}">
                <a16:creationId xmlns:a16="http://schemas.microsoft.com/office/drawing/2014/main" id="{297F086F-62F9-44BC-9C3B-F91700D1D24F}"/>
              </a:ext>
            </a:extLst>
          </p:cNvPr>
          <p:cNvSpPr/>
          <p:nvPr/>
        </p:nvSpPr>
        <p:spPr>
          <a:xfrm>
            <a:off x="1548812" y="4896996"/>
            <a:ext cx="2859410" cy="935101"/>
          </a:xfrm>
          <a:prstGeom prst="ellipse">
            <a:avLst/>
          </a:prstGeom>
          <a:noFill/>
          <a:ln w="2857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zh-CN" altLang="en-US"/>
          </a:p>
        </p:txBody>
      </p:sp>
    </p:spTree>
    <p:extLst>
      <p:ext uri="{BB962C8B-B14F-4D97-AF65-F5344CB8AC3E}">
        <p14:creationId xmlns:p14="http://schemas.microsoft.com/office/powerpoint/2010/main" val="760087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rot="206319">
            <a:off x="-253289" y="-390192"/>
            <a:ext cx="12682519" cy="1724883"/>
            <a:chOff x="-253289" y="-390192"/>
            <a:chExt cx="12682519" cy="1724883"/>
          </a:xfrm>
        </p:grpSpPr>
        <p:sp>
          <p:nvSpPr>
            <p:cNvPr id="4" name="任意多边形 3"/>
            <p:cNvSpPr/>
            <p:nvPr/>
          </p:nvSpPr>
          <p:spPr>
            <a:xfrm rot="21395224">
              <a:off x="-253289" y="-390192"/>
              <a:ext cx="12682519" cy="1369454"/>
            </a:xfrm>
            <a:custGeom>
              <a:avLst/>
              <a:gdLst>
                <a:gd name="connsiteX0" fmla="*/ 1644665 w 12682519"/>
                <a:gd name="connsiteY0" fmla="*/ 1359223 h 1369454"/>
                <a:gd name="connsiteX1" fmla="*/ 1644690 w 12682519"/>
                <a:gd name="connsiteY1" fmla="*/ 1367663 h 1369454"/>
                <a:gd name="connsiteX2" fmla="*/ 1028960 w 12682519"/>
                <a:gd name="connsiteY2" fmla="*/ 1369454 h 1369454"/>
                <a:gd name="connsiteX3" fmla="*/ 1028930 w 12682519"/>
                <a:gd name="connsiteY3" fmla="*/ 1359223 h 1369454"/>
                <a:gd name="connsiteX4" fmla="*/ 12682519 w 12682519"/>
                <a:gd name="connsiteY4" fmla="*/ 0 h 1369454"/>
                <a:gd name="connsiteX5" fmla="*/ 12682519 w 12682519"/>
                <a:gd name="connsiteY5" fmla="*/ 1359223 h 1369454"/>
                <a:gd name="connsiteX6" fmla="*/ 1644665 w 12682519"/>
                <a:gd name="connsiteY6" fmla="*/ 1359223 h 1369454"/>
                <a:gd name="connsiteX7" fmla="*/ 1643043 w 12682519"/>
                <a:gd name="connsiteY7" fmla="*/ 801553 h 1369454"/>
                <a:gd name="connsiteX8" fmla="*/ 1334698 w 12682519"/>
                <a:gd name="connsiteY8" fmla="*/ 637353 h 1369454"/>
                <a:gd name="connsiteX9" fmla="*/ 1027313 w 12682519"/>
                <a:gd name="connsiteY9" fmla="*/ 803344 h 1369454"/>
                <a:gd name="connsiteX10" fmla="*/ 1028930 w 12682519"/>
                <a:gd name="connsiteY10" fmla="*/ 1359223 h 1369454"/>
                <a:gd name="connsiteX11" fmla="*/ 0 w 12682519"/>
                <a:gd name="connsiteY11" fmla="*/ 1359223 h 1369454"/>
                <a:gd name="connsiteX12" fmla="*/ 0 w 12682519"/>
                <a:gd name="connsiteY12" fmla="*/ 0 h 1369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682519" h="1369454">
                  <a:moveTo>
                    <a:pt x="1644665" y="1359223"/>
                  </a:moveTo>
                  <a:lnTo>
                    <a:pt x="1644690" y="1367663"/>
                  </a:lnTo>
                  <a:lnTo>
                    <a:pt x="1028960" y="1369454"/>
                  </a:lnTo>
                  <a:lnTo>
                    <a:pt x="1028930" y="1359223"/>
                  </a:lnTo>
                  <a:close/>
                  <a:moveTo>
                    <a:pt x="12682519" y="0"/>
                  </a:moveTo>
                  <a:lnTo>
                    <a:pt x="12682519" y="1359223"/>
                  </a:lnTo>
                  <a:lnTo>
                    <a:pt x="1644665" y="1359223"/>
                  </a:lnTo>
                  <a:lnTo>
                    <a:pt x="1643043" y="801553"/>
                  </a:lnTo>
                  <a:lnTo>
                    <a:pt x="1334698" y="637353"/>
                  </a:lnTo>
                  <a:lnTo>
                    <a:pt x="1027313" y="803344"/>
                  </a:lnTo>
                  <a:lnTo>
                    <a:pt x="1028930" y="1359223"/>
                  </a:lnTo>
                  <a:lnTo>
                    <a:pt x="0" y="1359223"/>
                  </a:lnTo>
                  <a:lnTo>
                    <a:pt x="0" y="0"/>
                  </a:lnTo>
                  <a:close/>
                </a:path>
              </a:pathLst>
            </a:custGeom>
            <a:solidFill>
              <a:srgbClr val="F6C1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文本框 4"/>
            <p:cNvSpPr txBox="1"/>
            <p:nvPr/>
          </p:nvSpPr>
          <p:spPr>
            <a:xfrm rot="21416591">
              <a:off x="852051" y="626805"/>
              <a:ext cx="516488" cy="707886"/>
            </a:xfrm>
            <a:prstGeom prst="rect">
              <a:avLst/>
            </a:prstGeom>
            <a:noFill/>
          </p:spPr>
          <p:txBody>
            <a:bodyPr wrap="none" rtlCol="0">
              <a:spAutoFit/>
            </a:bodyPr>
            <a:lstStyle/>
            <a:p>
              <a:r>
                <a:rPr lang="en-US" altLang="zh-CN" sz="4000" dirty="0">
                  <a:solidFill>
                    <a:srgbClr val="F6C100"/>
                  </a:solidFill>
                  <a:effectLst>
                    <a:outerShdw blurRad="38100" dist="38100" dir="2700000" algn="tl">
                      <a:srgbClr val="000000">
                        <a:alpha val="43137"/>
                      </a:srgbClr>
                    </a:outerShdw>
                  </a:effectLst>
                  <a:latin typeface="Broadway" panose="04040905080B02020502" pitchFamily="82" charset="0"/>
                  <a:ea typeface="方正喵呜体" panose="02010600010101010101" pitchFamily="2" charset="-122"/>
                </a:rPr>
                <a:t>3</a:t>
              </a:r>
              <a:endParaRPr lang="zh-CN" altLang="en-US" sz="4000" dirty="0">
                <a:solidFill>
                  <a:srgbClr val="F6C100"/>
                </a:solidFill>
                <a:effectLst>
                  <a:outerShdw blurRad="38100" dist="38100" dir="2700000" algn="tl">
                    <a:srgbClr val="000000">
                      <a:alpha val="43137"/>
                    </a:srgbClr>
                  </a:outerShdw>
                </a:effectLst>
                <a:latin typeface="Broadway" panose="04040905080B02020502" pitchFamily="82" charset="0"/>
                <a:ea typeface="方正喵呜体" panose="02010600010101010101" pitchFamily="2" charset="-122"/>
              </a:endParaRPr>
            </a:p>
          </p:txBody>
        </p:sp>
      </p:grpSp>
      <p:sp>
        <p:nvSpPr>
          <p:cNvPr id="11" name="文本框 23">
            <a:extLst>
              <a:ext uri="{FF2B5EF4-FFF2-40B4-BE49-F238E27FC236}">
                <a16:creationId xmlns:a16="http://schemas.microsoft.com/office/drawing/2014/main" id="{D434C29A-0CDC-4616-AACB-F8DAE925AB17}"/>
              </a:ext>
            </a:extLst>
          </p:cNvPr>
          <p:cNvSpPr txBox="1"/>
          <p:nvPr/>
        </p:nvSpPr>
        <p:spPr>
          <a:xfrm>
            <a:off x="1494346" y="89436"/>
            <a:ext cx="9080521" cy="923330"/>
          </a:xfrm>
          <a:prstGeom prst="rect">
            <a:avLst/>
          </a:prstGeom>
          <a:noFill/>
        </p:spPr>
        <p:txBody>
          <a:bodyPr wrap="square" rtlCol="0">
            <a:spAutoFit/>
          </a:bodyPr>
          <a:lstStyle/>
          <a:p>
            <a:pPr>
              <a:tabLst>
                <a:tab pos="4037013" algn="l"/>
              </a:tabLst>
            </a:pPr>
            <a:r>
              <a:rPr lang="zh-CN" altLang="en-US" sz="5400" b="1" dirty="0">
                <a:solidFill>
                  <a:schemeClr val="bg1"/>
                </a:solidFill>
                <a:effectLst>
                  <a:outerShdw blurRad="50800" dist="38100" dir="2700000" algn="tl" rotWithShape="0">
                    <a:prstClr val="black">
                      <a:alpha val="40000"/>
                    </a:prstClr>
                  </a:outerShdw>
                </a:effectLst>
                <a:latin typeface="+mn-ea"/>
              </a:rPr>
              <a:t>利用积极事件</a:t>
            </a:r>
          </a:p>
        </p:txBody>
      </p:sp>
      <p:sp>
        <p:nvSpPr>
          <p:cNvPr id="19" name="文本框 8">
            <a:extLst>
              <a:ext uri="{FF2B5EF4-FFF2-40B4-BE49-F238E27FC236}">
                <a16:creationId xmlns:a16="http://schemas.microsoft.com/office/drawing/2014/main" id="{D905494D-D03F-4E6C-8923-AD6DE921AA6E}"/>
              </a:ext>
            </a:extLst>
          </p:cNvPr>
          <p:cNvSpPr txBox="1"/>
          <p:nvPr/>
        </p:nvSpPr>
        <p:spPr>
          <a:xfrm>
            <a:off x="1617133" y="941520"/>
            <a:ext cx="9478904" cy="833305"/>
          </a:xfrm>
          <a:prstGeom prst="rect">
            <a:avLst/>
          </a:prstGeom>
          <a:noFill/>
        </p:spPr>
        <p:txBody>
          <a:bodyPr wrap="square" rtlCol="0">
            <a:spAutoFit/>
          </a:bodyPr>
          <a:lstStyle/>
          <a:p>
            <a:pPr algn="l" rtl="0" eaLnBrk="1" latinLnBrk="0" hangingPunct="1">
              <a:lnSpc>
                <a:spcPct val="125000"/>
              </a:lnSpc>
              <a:spcBef>
                <a:spcPts val="0"/>
              </a:spcBef>
              <a:spcAft>
                <a:spcPts val="0"/>
              </a:spcAft>
              <a:buClrTx/>
              <a:buSzPts val="2400"/>
            </a:pPr>
            <a:r>
              <a:rPr lang="zh-CN" altLang="en-US" sz="2000" dirty="0">
                <a:solidFill>
                  <a:srgbClr val="000000"/>
                </a:solidFill>
                <a:latin typeface="Calibri" panose="020F0502020204030204" pitchFamily="34" charset="0"/>
                <a:ea typeface="宋体" panose="02010600030101010101" pitchFamily="2" charset="-122"/>
              </a:rPr>
              <a:t>对对方分享的“好消息”做出</a:t>
            </a:r>
            <a:r>
              <a:rPr lang="zh-CN" altLang="en-US" sz="2000" b="1" dirty="0">
                <a:solidFill>
                  <a:srgbClr val="000000"/>
                </a:solidFill>
                <a:latin typeface="Calibri" panose="020F0502020204030204" pitchFamily="34" charset="0"/>
                <a:ea typeface="宋体" panose="02010600030101010101" pitchFamily="2" charset="-122"/>
              </a:rPr>
              <a:t>主动的建设性的</a:t>
            </a:r>
            <a:r>
              <a:rPr lang="zh-CN" altLang="en-US" sz="2000" dirty="0">
                <a:solidFill>
                  <a:srgbClr val="000000"/>
                </a:solidFill>
                <a:latin typeface="Calibri" panose="020F0502020204030204" pitchFamily="34" charset="0"/>
                <a:ea typeface="宋体" panose="02010600030101010101" pitchFamily="2" charset="-122"/>
              </a:rPr>
              <a:t>回应。</a:t>
            </a:r>
            <a:endParaRPr lang="en-US" altLang="zh-CN" sz="2000" dirty="0">
              <a:solidFill>
                <a:srgbClr val="000000"/>
              </a:solidFill>
              <a:latin typeface="Calibri" panose="020F0502020204030204" pitchFamily="34" charset="0"/>
              <a:ea typeface="宋体" panose="02010600030101010101" pitchFamily="2" charset="-122"/>
            </a:endParaRPr>
          </a:p>
          <a:p>
            <a:pPr algn="l" rtl="0" eaLnBrk="1" latinLnBrk="0" hangingPunct="1">
              <a:lnSpc>
                <a:spcPct val="125000"/>
              </a:lnSpc>
              <a:spcBef>
                <a:spcPts val="0"/>
              </a:spcBef>
              <a:spcAft>
                <a:spcPts val="0"/>
              </a:spcAft>
              <a:buClrTx/>
              <a:buSzPts val="2400"/>
            </a:pPr>
            <a:endParaRPr lang="en-US" altLang="zh-CN" sz="2000" dirty="0">
              <a:solidFill>
                <a:srgbClr val="000000"/>
              </a:solidFill>
              <a:latin typeface="Calibri" panose="020F0502020204030204" pitchFamily="34" charset="0"/>
              <a:ea typeface="宋体" panose="02010600030101010101" pitchFamily="2" charset="-122"/>
            </a:endParaRPr>
          </a:p>
        </p:txBody>
      </p:sp>
      <p:graphicFrame>
        <p:nvGraphicFramePr>
          <p:cNvPr id="25" name="表格 13">
            <a:extLst>
              <a:ext uri="{FF2B5EF4-FFF2-40B4-BE49-F238E27FC236}">
                <a16:creationId xmlns:a16="http://schemas.microsoft.com/office/drawing/2014/main" id="{A780054F-D66D-424E-9344-69731DF82AA1}"/>
              </a:ext>
            </a:extLst>
          </p:cNvPr>
          <p:cNvGraphicFramePr>
            <a:graphicFrameLocks noGrp="1"/>
          </p:cNvGraphicFramePr>
          <p:nvPr>
            <p:extLst>
              <p:ext uri="{D42A27DB-BD31-4B8C-83A1-F6EECF244321}">
                <p14:modId xmlns:p14="http://schemas.microsoft.com/office/powerpoint/2010/main" val="746107689"/>
              </p:ext>
            </p:extLst>
          </p:nvPr>
        </p:nvGraphicFramePr>
        <p:xfrm>
          <a:off x="1617133" y="2475152"/>
          <a:ext cx="10196334" cy="2621280"/>
        </p:xfrm>
        <a:graphic>
          <a:graphicData uri="http://schemas.openxmlformats.org/drawingml/2006/table">
            <a:tbl>
              <a:tblPr firstRow="1" bandRow="1">
                <a:tableStyleId>{00A15C55-8517-42AA-B614-E9B94910E393}</a:tableStyleId>
              </a:tblPr>
              <a:tblGrid>
                <a:gridCol w="4699740">
                  <a:extLst>
                    <a:ext uri="{9D8B030D-6E8A-4147-A177-3AD203B41FA5}">
                      <a16:colId xmlns:a16="http://schemas.microsoft.com/office/drawing/2014/main" val="3254410043"/>
                    </a:ext>
                  </a:extLst>
                </a:gridCol>
                <a:gridCol w="5496594">
                  <a:extLst>
                    <a:ext uri="{9D8B030D-6E8A-4147-A177-3AD203B41FA5}">
                      <a16:colId xmlns:a16="http://schemas.microsoft.com/office/drawing/2014/main" val="2065073769"/>
                    </a:ext>
                  </a:extLst>
                </a:gridCol>
              </a:tblGrid>
              <a:tr h="432477">
                <a:tc>
                  <a:txBody>
                    <a:bodyPr/>
                    <a:lstStyle/>
                    <a:p>
                      <a:pPr algn="l"/>
                      <a:r>
                        <a:rPr lang="zh-CN" altLang="en-US" sz="2800" dirty="0">
                          <a:solidFill>
                            <a:schemeClr val="tx1"/>
                          </a:solidFill>
                        </a:rPr>
                        <a:t>建设性的回应（主动的） </a:t>
                      </a:r>
                    </a:p>
                  </a:txBody>
                  <a:tcPr/>
                </a:tc>
                <a:tc>
                  <a:txBody>
                    <a:bodyPr/>
                    <a:lstStyle/>
                    <a:p>
                      <a:pPr algn="l"/>
                      <a:r>
                        <a:rPr lang="zh-CN" altLang="en-US" sz="2800" dirty="0">
                          <a:solidFill>
                            <a:schemeClr val="tx1"/>
                          </a:solidFill>
                        </a:rPr>
                        <a:t>破坏性的回应</a:t>
                      </a:r>
                      <a:r>
                        <a:rPr lang="en-US" altLang="zh-CN" sz="2800" dirty="0">
                          <a:solidFill>
                            <a:schemeClr val="tx1"/>
                          </a:solidFill>
                        </a:rPr>
                        <a:t>(</a:t>
                      </a:r>
                      <a:r>
                        <a:rPr lang="zh-CN" altLang="en-US" sz="2800" dirty="0">
                          <a:solidFill>
                            <a:schemeClr val="tx1"/>
                          </a:solidFill>
                        </a:rPr>
                        <a:t>被动的</a:t>
                      </a:r>
                      <a:r>
                        <a:rPr lang="en-US" altLang="zh-CN" sz="2800" dirty="0">
                          <a:solidFill>
                            <a:schemeClr val="tx1"/>
                          </a:solidFill>
                        </a:rPr>
                        <a:t>/</a:t>
                      </a:r>
                      <a:r>
                        <a:rPr lang="zh-CN" altLang="en-US" sz="2800" dirty="0">
                          <a:solidFill>
                            <a:schemeClr val="tx1"/>
                          </a:solidFill>
                        </a:rPr>
                        <a:t>主动的</a:t>
                      </a:r>
                      <a:r>
                        <a:rPr lang="en-US" altLang="zh-CN" sz="2800" dirty="0">
                          <a:solidFill>
                            <a:schemeClr val="tx1"/>
                          </a:solidFill>
                        </a:rPr>
                        <a:t>)</a:t>
                      </a:r>
                      <a:endParaRPr lang="zh-CN" altLang="en-US" sz="2800" dirty="0">
                        <a:solidFill>
                          <a:schemeClr val="tx1"/>
                        </a:solidFill>
                      </a:endParaRPr>
                    </a:p>
                  </a:txBody>
                  <a:tcPr/>
                </a:tc>
                <a:extLst>
                  <a:ext uri="{0D108BD9-81ED-4DB2-BD59-A6C34878D82A}">
                    <a16:rowId xmlns:a16="http://schemas.microsoft.com/office/drawing/2014/main" val="3750706873"/>
                  </a:ext>
                </a:extLst>
              </a:tr>
              <a:tr h="432477">
                <a:tc>
                  <a:txBody>
                    <a:bodyPr/>
                    <a:lstStyle/>
                    <a:p>
                      <a:r>
                        <a:rPr lang="zh-CN" altLang="en-US" sz="2400" dirty="0">
                          <a:solidFill>
                            <a:srgbClr val="000000"/>
                          </a:solidFill>
                          <a:latin typeface="Calibri" panose="020F0502020204030204" pitchFamily="34" charset="0"/>
                          <a:ea typeface="+mn-ea"/>
                        </a:rPr>
                        <a:t>对积极事件做出热情的正面反馈</a:t>
                      </a:r>
                      <a:endParaRPr lang="zh-CN" altLang="en-US" sz="2400" dirty="0"/>
                    </a:p>
                  </a:txBody>
                  <a:tcPr/>
                </a:tc>
                <a:tc>
                  <a:txBody>
                    <a:bodyPr/>
                    <a:lstStyle/>
                    <a:p>
                      <a:pPr algn="l"/>
                      <a:r>
                        <a:rPr lang="zh-CN" altLang="en-US" sz="2400" dirty="0">
                          <a:solidFill>
                            <a:srgbClr val="000000"/>
                          </a:solidFill>
                          <a:latin typeface="Calibri" panose="020F0502020204030204" pitchFamily="34" charset="0"/>
                          <a:ea typeface="+mn-ea"/>
                        </a:rPr>
                        <a:t>不在乎事件本事</a:t>
                      </a:r>
                      <a:r>
                        <a:rPr lang="en-US" altLang="zh-CN" sz="2400" dirty="0">
                          <a:solidFill>
                            <a:srgbClr val="000000"/>
                          </a:solidFill>
                          <a:latin typeface="Calibri" panose="020F0502020204030204" pitchFamily="34" charset="0"/>
                          <a:ea typeface="+mn-ea"/>
                        </a:rPr>
                        <a:t>/</a:t>
                      </a:r>
                      <a:r>
                        <a:rPr lang="zh-CN" altLang="en-US" sz="2400" dirty="0">
                          <a:solidFill>
                            <a:srgbClr val="000000"/>
                          </a:solidFill>
                          <a:latin typeface="Calibri" panose="020F0502020204030204" pitchFamily="34" charset="0"/>
                          <a:ea typeface="+mn-ea"/>
                        </a:rPr>
                        <a:t>对事件挑毛病</a:t>
                      </a:r>
                      <a:r>
                        <a:rPr lang="en-US" altLang="zh-CN" sz="2400" dirty="0">
                          <a:solidFill>
                            <a:srgbClr val="000000"/>
                          </a:solidFill>
                          <a:latin typeface="Calibri" panose="020F0502020204030204" pitchFamily="34" charset="0"/>
                          <a:ea typeface="+mn-ea"/>
                        </a:rPr>
                        <a:t>/</a:t>
                      </a:r>
                      <a:endParaRPr lang="zh-CN" altLang="en-US" sz="2400" dirty="0"/>
                    </a:p>
                  </a:txBody>
                  <a:tcPr/>
                </a:tc>
                <a:extLst>
                  <a:ext uri="{0D108BD9-81ED-4DB2-BD59-A6C34878D82A}">
                    <a16:rowId xmlns:a16="http://schemas.microsoft.com/office/drawing/2014/main" val="1957599093"/>
                  </a:ext>
                </a:extLst>
              </a:tr>
              <a:tr h="756834">
                <a:tc>
                  <a:txBody>
                    <a:bodyPr/>
                    <a:lstStyle/>
                    <a:p>
                      <a:pPr algn="l"/>
                      <a:r>
                        <a:rPr lang="zh-CN" altLang="en-US" sz="2400" dirty="0">
                          <a:solidFill>
                            <a:srgbClr val="000000"/>
                          </a:solidFill>
                          <a:latin typeface="Calibri" panose="020F0502020204030204" pitchFamily="34" charset="0"/>
                          <a:ea typeface="+mn-ea"/>
                        </a:rPr>
                        <a:t>表现得甚至比本人更高兴 更兴奋</a:t>
                      </a:r>
                      <a:endParaRPr lang="zh-CN" altLang="en-US" sz="2400" dirty="0"/>
                    </a:p>
                  </a:txBody>
                  <a:tcPr/>
                </a:tc>
                <a:tc>
                  <a:txBody>
                    <a:bodyPr/>
                    <a:lstStyle/>
                    <a:p>
                      <a:pPr algn="l"/>
                      <a:r>
                        <a:rPr lang="zh-CN" altLang="en-US" sz="2400" dirty="0">
                          <a:solidFill>
                            <a:srgbClr val="000000"/>
                          </a:solidFill>
                          <a:latin typeface="Calibri" panose="020F0502020204030204" pitchFamily="34" charset="0"/>
                          <a:ea typeface="+mn-ea"/>
                        </a:rPr>
                        <a:t>不太关注对方</a:t>
                      </a:r>
                      <a:r>
                        <a:rPr lang="en-US" altLang="zh-CN" sz="2400" dirty="0">
                          <a:solidFill>
                            <a:srgbClr val="000000"/>
                          </a:solidFill>
                          <a:latin typeface="Calibri" panose="020F0502020204030204" pitchFamily="34" charset="0"/>
                          <a:ea typeface="+mn-ea"/>
                        </a:rPr>
                        <a:t>/</a:t>
                      </a:r>
                      <a:r>
                        <a:rPr lang="zh-CN" altLang="en-US" sz="2400" dirty="0">
                          <a:solidFill>
                            <a:srgbClr val="000000"/>
                          </a:solidFill>
                          <a:latin typeface="Calibri" panose="020F0502020204030204" pitchFamily="34" charset="0"/>
                          <a:ea typeface="+mn-ea"/>
                        </a:rPr>
                        <a:t>告诉对方事情都有两面性，强调好事肯定有不好的一面</a:t>
                      </a:r>
                      <a:endParaRPr lang="zh-CN" altLang="en-US" sz="2400" dirty="0"/>
                    </a:p>
                  </a:txBody>
                  <a:tcPr/>
                </a:tc>
                <a:extLst>
                  <a:ext uri="{0D108BD9-81ED-4DB2-BD59-A6C34878D82A}">
                    <a16:rowId xmlns:a16="http://schemas.microsoft.com/office/drawing/2014/main" val="862346725"/>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400" dirty="0">
                          <a:solidFill>
                            <a:srgbClr val="000000"/>
                          </a:solidFill>
                          <a:latin typeface="Calibri" panose="020F0502020204030204" pitchFamily="34" charset="0"/>
                          <a:ea typeface="+mn-ea"/>
                        </a:rPr>
                        <a:t>问一些深入了解的问题 </a:t>
                      </a:r>
                      <a:endParaRPr lang="en-US" altLang="zh-CN" sz="2400" dirty="0">
                        <a:solidFill>
                          <a:srgbClr val="000000"/>
                        </a:solidFill>
                        <a:latin typeface="Calibri" panose="020F0502020204030204" pitchFamily="34" charset="0"/>
                        <a:ea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400" dirty="0">
                          <a:solidFill>
                            <a:srgbClr val="000000"/>
                          </a:solidFill>
                          <a:latin typeface="Calibri" panose="020F0502020204030204" pitchFamily="34" charset="0"/>
                          <a:ea typeface="+mn-ea"/>
                        </a:rPr>
                        <a:t>表现出对好消息的真正关心</a:t>
                      </a:r>
                      <a:endParaRPr lang="en-US" altLang="zh-CN" sz="2800" dirty="0"/>
                    </a:p>
                  </a:txBody>
                  <a:tcPr/>
                </a:tc>
                <a:tc>
                  <a:txBody>
                    <a:bodyPr/>
                    <a:lstStyle/>
                    <a:p>
                      <a:pPr algn="l"/>
                      <a:r>
                        <a:rPr lang="zh-CN" altLang="en-US" sz="2400" dirty="0"/>
                        <a:t>并不感兴趣</a:t>
                      </a:r>
                      <a:r>
                        <a:rPr lang="en-US" altLang="zh-CN" sz="2400" dirty="0"/>
                        <a:t>/</a:t>
                      </a:r>
                      <a:r>
                        <a:rPr lang="zh-CN" altLang="en-US" sz="2400" dirty="0"/>
                        <a:t>指出潜在坏处</a:t>
                      </a:r>
                    </a:p>
                  </a:txBody>
                  <a:tcPr/>
                </a:tc>
                <a:extLst>
                  <a:ext uri="{0D108BD9-81ED-4DB2-BD59-A6C34878D82A}">
                    <a16:rowId xmlns:a16="http://schemas.microsoft.com/office/drawing/2014/main" val="2514824910"/>
                  </a:ext>
                </a:extLst>
              </a:tr>
            </a:tbl>
          </a:graphicData>
        </a:graphic>
      </p:graphicFrame>
    </p:spTree>
    <p:extLst>
      <p:ext uri="{BB962C8B-B14F-4D97-AF65-F5344CB8AC3E}">
        <p14:creationId xmlns:p14="http://schemas.microsoft.com/office/powerpoint/2010/main" val="3287488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rot="206319">
            <a:off x="-253289" y="-390192"/>
            <a:ext cx="12682519" cy="1724883"/>
            <a:chOff x="-253289" y="-390192"/>
            <a:chExt cx="12682519" cy="1724883"/>
          </a:xfrm>
        </p:grpSpPr>
        <p:sp>
          <p:nvSpPr>
            <p:cNvPr id="4" name="任意多边形 3"/>
            <p:cNvSpPr/>
            <p:nvPr/>
          </p:nvSpPr>
          <p:spPr>
            <a:xfrm rot="21395224">
              <a:off x="-253289" y="-390192"/>
              <a:ext cx="12682519" cy="1369454"/>
            </a:xfrm>
            <a:custGeom>
              <a:avLst/>
              <a:gdLst>
                <a:gd name="connsiteX0" fmla="*/ 1644665 w 12682519"/>
                <a:gd name="connsiteY0" fmla="*/ 1359223 h 1369454"/>
                <a:gd name="connsiteX1" fmla="*/ 1644690 w 12682519"/>
                <a:gd name="connsiteY1" fmla="*/ 1367663 h 1369454"/>
                <a:gd name="connsiteX2" fmla="*/ 1028960 w 12682519"/>
                <a:gd name="connsiteY2" fmla="*/ 1369454 h 1369454"/>
                <a:gd name="connsiteX3" fmla="*/ 1028930 w 12682519"/>
                <a:gd name="connsiteY3" fmla="*/ 1359223 h 1369454"/>
                <a:gd name="connsiteX4" fmla="*/ 12682519 w 12682519"/>
                <a:gd name="connsiteY4" fmla="*/ 0 h 1369454"/>
                <a:gd name="connsiteX5" fmla="*/ 12682519 w 12682519"/>
                <a:gd name="connsiteY5" fmla="*/ 1359223 h 1369454"/>
                <a:gd name="connsiteX6" fmla="*/ 1644665 w 12682519"/>
                <a:gd name="connsiteY6" fmla="*/ 1359223 h 1369454"/>
                <a:gd name="connsiteX7" fmla="*/ 1643043 w 12682519"/>
                <a:gd name="connsiteY7" fmla="*/ 801553 h 1369454"/>
                <a:gd name="connsiteX8" fmla="*/ 1334698 w 12682519"/>
                <a:gd name="connsiteY8" fmla="*/ 637353 h 1369454"/>
                <a:gd name="connsiteX9" fmla="*/ 1027313 w 12682519"/>
                <a:gd name="connsiteY9" fmla="*/ 803344 h 1369454"/>
                <a:gd name="connsiteX10" fmla="*/ 1028930 w 12682519"/>
                <a:gd name="connsiteY10" fmla="*/ 1359223 h 1369454"/>
                <a:gd name="connsiteX11" fmla="*/ 0 w 12682519"/>
                <a:gd name="connsiteY11" fmla="*/ 1359223 h 1369454"/>
                <a:gd name="connsiteX12" fmla="*/ 0 w 12682519"/>
                <a:gd name="connsiteY12" fmla="*/ 0 h 1369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682519" h="1369454">
                  <a:moveTo>
                    <a:pt x="1644665" y="1359223"/>
                  </a:moveTo>
                  <a:lnTo>
                    <a:pt x="1644690" y="1367663"/>
                  </a:lnTo>
                  <a:lnTo>
                    <a:pt x="1028960" y="1369454"/>
                  </a:lnTo>
                  <a:lnTo>
                    <a:pt x="1028930" y="1359223"/>
                  </a:lnTo>
                  <a:close/>
                  <a:moveTo>
                    <a:pt x="12682519" y="0"/>
                  </a:moveTo>
                  <a:lnTo>
                    <a:pt x="12682519" y="1359223"/>
                  </a:lnTo>
                  <a:lnTo>
                    <a:pt x="1644665" y="1359223"/>
                  </a:lnTo>
                  <a:lnTo>
                    <a:pt x="1643043" y="801553"/>
                  </a:lnTo>
                  <a:lnTo>
                    <a:pt x="1334698" y="637353"/>
                  </a:lnTo>
                  <a:lnTo>
                    <a:pt x="1027313" y="803344"/>
                  </a:lnTo>
                  <a:lnTo>
                    <a:pt x="1028930" y="1359223"/>
                  </a:lnTo>
                  <a:lnTo>
                    <a:pt x="0" y="1359223"/>
                  </a:lnTo>
                  <a:lnTo>
                    <a:pt x="0" y="0"/>
                  </a:lnTo>
                  <a:close/>
                </a:path>
              </a:pathLst>
            </a:custGeom>
            <a:solidFill>
              <a:srgbClr val="F6C1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文本框 4"/>
            <p:cNvSpPr txBox="1"/>
            <p:nvPr/>
          </p:nvSpPr>
          <p:spPr>
            <a:xfrm rot="21416591">
              <a:off x="852051" y="626805"/>
              <a:ext cx="516488" cy="707886"/>
            </a:xfrm>
            <a:prstGeom prst="rect">
              <a:avLst/>
            </a:prstGeom>
            <a:noFill/>
          </p:spPr>
          <p:txBody>
            <a:bodyPr wrap="none" rtlCol="0">
              <a:spAutoFit/>
            </a:bodyPr>
            <a:lstStyle/>
            <a:p>
              <a:r>
                <a:rPr lang="en-US" altLang="zh-CN" sz="4000" dirty="0">
                  <a:solidFill>
                    <a:srgbClr val="F6C100"/>
                  </a:solidFill>
                  <a:effectLst>
                    <a:outerShdw blurRad="38100" dist="38100" dir="2700000" algn="tl">
                      <a:srgbClr val="000000">
                        <a:alpha val="43137"/>
                      </a:srgbClr>
                    </a:outerShdw>
                  </a:effectLst>
                  <a:latin typeface="Broadway" panose="04040905080B02020502" pitchFamily="82" charset="0"/>
                  <a:ea typeface="方正喵呜体" panose="02010600010101010101" pitchFamily="2" charset="-122"/>
                </a:rPr>
                <a:t>3</a:t>
              </a:r>
              <a:endParaRPr lang="zh-CN" altLang="en-US" sz="4000" dirty="0">
                <a:solidFill>
                  <a:srgbClr val="F6C100"/>
                </a:solidFill>
                <a:effectLst>
                  <a:outerShdw blurRad="38100" dist="38100" dir="2700000" algn="tl">
                    <a:srgbClr val="000000">
                      <a:alpha val="43137"/>
                    </a:srgbClr>
                  </a:outerShdw>
                </a:effectLst>
                <a:latin typeface="Broadway" panose="04040905080B02020502" pitchFamily="82" charset="0"/>
                <a:ea typeface="方正喵呜体" panose="02010600010101010101" pitchFamily="2" charset="-122"/>
              </a:endParaRPr>
            </a:p>
          </p:txBody>
        </p:sp>
      </p:grpSp>
      <p:sp>
        <p:nvSpPr>
          <p:cNvPr id="19" name="文本框 8">
            <a:extLst>
              <a:ext uri="{FF2B5EF4-FFF2-40B4-BE49-F238E27FC236}">
                <a16:creationId xmlns:a16="http://schemas.microsoft.com/office/drawing/2014/main" id="{D905494D-D03F-4E6C-8923-AD6DE921AA6E}"/>
              </a:ext>
            </a:extLst>
          </p:cNvPr>
          <p:cNvSpPr txBox="1"/>
          <p:nvPr/>
        </p:nvSpPr>
        <p:spPr>
          <a:xfrm>
            <a:off x="1583246" y="1240921"/>
            <a:ext cx="10190938" cy="4668842"/>
          </a:xfrm>
          <a:prstGeom prst="rect">
            <a:avLst/>
          </a:prstGeom>
          <a:noFill/>
        </p:spPr>
        <p:txBody>
          <a:bodyPr wrap="square" rtlCol="0">
            <a:spAutoFit/>
          </a:bodyPr>
          <a:lstStyle/>
          <a:p>
            <a:pPr algn="l" rtl="0" eaLnBrk="1" latinLnBrk="0" hangingPunct="1">
              <a:lnSpc>
                <a:spcPct val="125000"/>
              </a:lnSpc>
              <a:spcBef>
                <a:spcPts val="0"/>
              </a:spcBef>
              <a:spcAft>
                <a:spcPts val="0"/>
              </a:spcAft>
              <a:buClrTx/>
              <a:buSzPts val="2400"/>
            </a:pPr>
            <a:r>
              <a:rPr lang="en-US" altLang="zh-CN" sz="2400" b="1" dirty="0">
                <a:solidFill>
                  <a:srgbClr val="000000"/>
                </a:solidFill>
                <a:latin typeface="Calibri" panose="020F0502020204030204" pitchFamily="34" charset="0"/>
                <a:ea typeface="宋体" panose="02010600030101010101" pitchFamily="2" charset="-122"/>
              </a:rPr>
              <a:t>1</a:t>
            </a:r>
            <a:r>
              <a:rPr lang="zh-CN" altLang="en-US" sz="2400" b="1" dirty="0">
                <a:solidFill>
                  <a:srgbClr val="000000"/>
                </a:solidFill>
                <a:latin typeface="Calibri" panose="020F0502020204030204" pitchFamily="34" charset="0"/>
                <a:ea typeface="宋体" panose="02010600030101010101" pitchFamily="2" charset="-122"/>
              </a:rPr>
              <a:t>    建立专注的情感联结</a:t>
            </a:r>
            <a:endParaRPr lang="en-US" altLang="zh-CN" sz="2400" b="1" dirty="0">
              <a:solidFill>
                <a:srgbClr val="000000"/>
              </a:solidFill>
              <a:latin typeface="Calibri" panose="020F0502020204030204" pitchFamily="34" charset="0"/>
              <a:ea typeface="宋体" panose="02010600030101010101" pitchFamily="2" charset="-122"/>
            </a:endParaRPr>
          </a:p>
          <a:p>
            <a:pPr algn="l" rtl="0" eaLnBrk="1" latinLnBrk="0" hangingPunct="1">
              <a:lnSpc>
                <a:spcPct val="125000"/>
              </a:lnSpc>
              <a:spcBef>
                <a:spcPts val="0"/>
              </a:spcBef>
              <a:spcAft>
                <a:spcPts val="0"/>
              </a:spcAft>
              <a:buClrTx/>
              <a:buSzPts val="2400"/>
            </a:pPr>
            <a:r>
              <a:rPr lang="en-US" altLang="zh-CN" sz="2400" dirty="0">
                <a:solidFill>
                  <a:srgbClr val="000000"/>
                </a:solidFill>
                <a:latin typeface="Calibri" panose="020F0502020204030204" pitchFamily="34" charset="0"/>
                <a:ea typeface="宋体" panose="02010600030101010101" pitchFamily="2" charset="-122"/>
              </a:rPr>
              <a:t>	</a:t>
            </a:r>
            <a:r>
              <a:rPr lang="zh-CN" altLang="en-US" sz="2400" dirty="0">
                <a:solidFill>
                  <a:srgbClr val="000000"/>
                </a:solidFill>
                <a:latin typeface="Calibri" panose="020F0502020204030204" pitchFamily="34" charset="0"/>
                <a:ea typeface="宋体" panose="02010600030101010101" pitchFamily="2" charset="-122"/>
              </a:rPr>
              <a:t>多去</a:t>
            </a:r>
            <a:r>
              <a:rPr lang="zh-CN" altLang="en-US" sz="2400" b="1" dirty="0">
                <a:solidFill>
                  <a:srgbClr val="000000"/>
                </a:solidFill>
                <a:highlight>
                  <a:srgbClr val="F6C100"/>
                </a:highlight>
                <a:latin typeface="Calibri" panose="020F0502020204030204" pitchFamily="34" charset="0"/>
                <a:ea typeface="宋体" panose="02010600030101010101" pitchFamily="2" charset="-122"/>
              </a:rPr>
              <a:t>了解对方</a:t>
            </a:r>
            <a:r>
              <a:rPr lang="zh-CN" altLang="en-US" sz="2400" dirty="0">
                <a:solidFill>
                  <a:srgbClr val="000000"/>
                </a:solidFill>
                <a:latin typeface="Calibri" panose="020F0502020204030204" pitchFamily="34" charset="0"/>
                <a:ea typeface="宋体" panose="02010600030101010101" pitchFamily="2" charset="-122"/>
              </a:rPr>
              <a:t>，并</a:t>
            </a:r>
            <a:r>
              <a:rPr lang="zh-CN" altLang="en-US" sz="2400" b="1" dirty="0">
                <a:solidFill>
                  <a:srgbClr val="000000"/>
                </a:solidFill>
                <a:highlight>
                  <a:srgbClr val="F6C100"/>
                </a:highlight>
                <a:latin typeface="Calibri" panose="020F0502020204030204" pitchFamily="34" charset="0"/>
                <a:ea typeface="宋体" panose="02010600030101010101" pitchFamily="2" charset="-122"/>
              </a:rPr>
              <a:t>接受对方</a:t>
            </a:r>
            <a:r>
              <a:rPr lang="zh-CN" altLang="en-US" sz="2400" b="1" dirty="0">
                <a:solidFill>
                  <a:srgbClr val="000000"/>
                </a:solidFill>
                <a:latin typeface="Calibri" panose="020F0502020204030204" pitchFamily="34" charset="0"/>
                <a:ea typeface="宋体" panose="02010600030101010101" pitchFamily="2" charset="-122"/>
              </a:rPr>
              <a:t>的缺点</a:t>
            </a:r>
            <a:r>
              <a:rPr lang="zh-CN" altLang="en-US" sz="2400" dirty="0">
                <a:solidFill>
                  <a:srgbClr val="000000"/>
                </a:solidFill>
                <a:latin typeface="Calibri" panose="020F0502020204030204" pitchFamily="34" charset="0"/>
                <a:ea typeface="宋体" panose="02010600030101010101" pitchFamily="2" charset="-122"/>
              </a:rPr>
              <a:t>。</a:t>
            </a:r>
            <a:endParaRPr lang="en-US" altLang="zh-CN" sz="2400" dirty="0">
              <a:solidFill>
                <a:srgbClr val="000000"/>
              </a:solidFill>
              <a:latin typeface="Calibri" panose="020F0502020204030204" pitchFamily="34" charset="0"/>
              <a:ea typeface="宋体" panose="02010600030101010101" pitchFamily="2" charset="-122"/>
            </a:endParaRPr>
          </a:p>
          <a:p>
            <a:pPr algn="l" rtl="0" eaLnBrk="1" latinLnBrk="0" hangingPunct="1">
              <a:lnSpc>
                <a:spcPct val="125000"/>
              </a:lnSpc>
              <a:spcBef>
                <a:spcPts val="0"/>
              </a:spcBef>
              <a:spcAft>
                <a:spcPts val="0"/>
              </a:spcAft>
              <a:buClrTx/>
              <a:buSzPts val="2400"/>
            </a:pPr>
            <a:r>
              <a:rPr lang="en-US" altLang="zh-CN" sz="2400" dirty="0">
                <a:solidFill>
                  <a:srgbClr val="000000"/>
                </a:solidFill>
                <a:latin typeface="Calibri" panose="020F0502020204030204" pitchFamily="34" charset="0"/>
                <a:ea typeface="宋体" panose="02010600030101010101" pitchFamily="2" charset="-122"/>
              </a:rPr>
              <a:t>	</a:t>
            </a:r>
            <a:r>
              <a:rPr lang="zh-CN" altLang="en-US" sz="2400" dirty="0">
                <a:solidFill>
                  <a:srgbClr val="000000"/>
                </a:solidFill>
                <a:latin typeface="Calibri" panose="020F0502020204030204" pitchFamily="34" charset="0"/>
                <a:ea typeface="宋体" panose="02010600030101010101" pitchFamily="2" charset="-122"/>
              </a:rPr>
              <a:t>对对方的消极行为做出</a:t>
            </a:r>
            <a:r>
              <a:rPr lang="zh-CN" altLang="en-US" sz="2400" b="1" dirty="0">
                <a:solidFill>
                  <a:srgbClr val="000000"/>
                </a:solidFill>
                <a:highlight>
                  <a:srgbClr val="F6C100"/>
                </a:highlight>
                <a:latin typeface="Calibri" panose="020F0502020204030204" pitchFamily="34" charset="0"/>
                <a:ea typeface="宋体" panose="02010600030101010101" pitchFamily="2" charset="-122"/>
              </a:rPr>
              <a:t>乐观的解释</a:t>
            </a:r>
            <a:r>
              <a:rPr lang="zh-CN" altLang="en-US" sz="2400" dirty="0">
                <a:solidFill>
                  <a:srgbClr val="000000"/>
                </a:solidFill>
                <a:latin typeface="Calibri" panose="020F0502020204030204" pitchFamily="34" charset="0"/>
                <a:ea typeface="宋体" panose="02010600030101010101" pitchFamily="2" charset="-122"/>
              </a:rPr>
              <a:t>。</a:t>
            </a:r>
            <a:endParaRPr lang="en-US" altLang="zh-CN" sz="2400" dirty="0">
              <a:solidFill>
                <a:srgbClr val="000000"/>
              </a:solidFill>
              <a:latin typeface="Calibri" panose="020F0502020204030204" pitchFamily="34" charset="0"/>
              <a:ea typeface="宋体" panose="02010600030101010101" pitchFamily="2" charset="-122"/>
            </a:endParaRPr>
          </a:p>
          <a:p>
            <a:pPr algn="l" rtl="0" eaLnBrk="1" latinLnBrk="0" hangingPunct="1">
              <a:lnSpc>
                <a:spcPct val="125000"/>
              </a:lnSpc>
              <a:spcBef>
                <a:spcPts val="0"/>
              </a:spcBef>
              <a:spcAft>
                <a:spcPts val="0"/>
              </a:spcAft>
              <a:buClrTx/>
              <a:buSzPts val="2400"/>
            </a:pPr>
            <a:r>
              <a:rPr lang="en-US" altLang="zh-CN" sz="2400" dirty="0">
                <a:solidFill>
                  <a:srgbClr val="000000"/>
                </a:solidFill>
                <a:latin typeface="Calibri" panose="020F0502020204030204" pitchFamily="34" charset="0"/>
                <a:ea typeface="宋体" panose="02010600030101010101" pitchFamily="2" charset="-122"/>
              </a:rPr>
              <a:t>	</a:t>
            </a:r>
            <a:r>
              <a:rPr lang="zh-CN" altLang="en-US" sz="2400" dirty="0">
                <a:solidFill>
                  <a:srgbClr val="000000"/>
                </a:solidFill>
                <a:highlight>
                  <a:srgbClr val="F6C100"/>
                </a:highlight>
                <a:latin typeface="Calibri" panose="020F0502020204030204" pitchFamily="34" charset="0"/>
                <a:ea typeface="宋体" panose="02010600030101010101" pitchFamily="2" charset="-122"/>
              </a:rPr>
              <a:t>引导对方</a:t>
            </a:r>
            <a:r>
              <a:rPr lang="zh-CN" altLang="en-US" sz="2400" b="1" dirty="0">
                <a:solidFill>
                  <a:srgbClr val="000000"/>
                </a:solidFill>
                <a:highlight>
                  <a:srgbClr val="F6C100"/>
                </a:highlight>
                <a:latin typeface="Calibri" panose="020F0502020204030204" pitchFamily="34" charset="0"/>
                <a:ea typeface="宋体" panose="02010600030101010101" pitchFamily="2" charset="-122"/>
              </a:rPr>
              <a:t>主动参与</a:t>
            </a:r>
            <a:r>
              <a:rPr lang="zh-CN" altLang="en-US" sz="2400" dirty="0">
                <a:solidFill>
                  <a:srgbClr val="000000"/>
                </a:solidFill>
                <a:latin typeface="Calibri" panose="020F0502020204030204" pitchFamily="34" charset="0"/>
                <a:ea typeface="宋体" panose="02010600030101010101" pitchFamily="2" charset="-122"/>
              </a:rPr>
              <a:t>进这段关系的经营。</a:t>
            </a:r>
            <a:endParaRPr lang="en-US" altLang="zh-CN" sz="2400" dirty="0">
              <a:solidFill>
                <a:srgbClr val="000000"/>
              </a:solidFill>
              <a:latin typeface="Calibri" panose="020F0502020204030204" pitchFamily="34" charset="0"/>
              <a:ea typeface="宋体" panose="02010600030101010101" pitchFamily="2" charset="-122"/>
            </a:endParaRPr>
          </a:p>
          <a:p>
            <a:pPr algn="l" rtl="0" eaLnBrk="1" latinLnBrk="0" hangingPunct="1">
              <a:lnSpc>
                <a:spcPct val="125000"/>
              </a:lnSpc>
              <a:spcBef>
                <a:spcPts val="0"/>
              </a:spcBef>
              <a:spcAft>
                <a:spcPts val="0"/>
              </a:spcAft>
              <a:buClrTx/>
              <a:buSzPts val="2400"/>
            </a:pPr>
            <a:r>
              <a:rPr lang="en-US" altLang="zh-CN" sz="2400" b="1" dirty="0">
                <a:solidFill>
                  <a:srgbClr val="000000"/>
                </a:solidFill>
                <a:latin typeface="Calibri" panose="020F0502020204030204" pitchFamily="34" charset="0"/>
                <a:ea typeface="宋体" panose="02010600030101010101" pitchFamily="2" charset="-122"/>
              </a:rPr>
              <a:t>2</a:t>
            </a:r>
            <a:r>
              <a:rPr lang="zh-CN" altLang="en-US" sz="2400" b="1" dirty="0">
                <a:solidFill>
                  <a:srgbClr val="000000"/>
                </a:solidFill>
                <a:latin typeface="Calibri" panose="020F0502020204030204" pitchFamily="34" charset="0"/>
                <a:ea typeface="宋体" panose="02010600030101010101" pitchFamily="2" charset="-122"/>
              </a:rPr>
              <a:t>    营造互相感激的氛围</a:t>
            </a:r>
            <a:endParaRPr lang="en-US" altLang="zh-CN" sz="2400" b="1" dirty="0">
              <a:solidFill>
                <a:srgbClr val="000000"/>
              </a:solidFill>
              <a:latin typeface="Calibri" panose="020F0502020204030204" pitchFamily="34" charset="0"/>
              <a:ea typeface="宋体" panose="02010600030101010101" pitchFamily="2" charset="-122"/>
            </a:endParaRPr>
          </a:p>
          <a:p>
            <a:pPr algn="l" rtl="0" eaLnBrk="1" latinLnBrk="0" hangingPunct="1">
              <a:lnSpc>
                <a:spcPct val="125000"/>
              </a:lnSpc>
              <a:spcBef>
                <a:spcPts val="0"/>
              </a:spcBef>
              <a:spcAft>
                <a:spcPts val="0"/>
              </a:spcAft>
              <a:buClrTx/>
              <a:buSzPts val="2400"/>
            </a:pPr>
            <a:r>
              <a:rPr lang="en-US" altLang="zh-CN" sz="2400" dirty="0">
                <a:solidFill>
                  <a:srgbClr val="000000"/>
                </a:solidFill>
                <a:latin typeface="Calibri" panose="020F0502020204030204" pitchFamily="34" charset="0"/>
                <a:ea typeface="宋体" panose="02010600030101010101" pitchFamily="2" charset="-122"/>
              </a:rPr>
              <a:t>	</a:t>
            </a:r>
            <a:r>
              <a:rPr lang="zh-CN" altLang="en-US" sz="2400" dirty="0">
                <a:solidFill>
                  <a:srgbClr val="000000"/>
                </a:solidFill>
                <a:latin typeface="Calibri" panose="020F0502020204030204" pitchFamily="34" charset="0"/>
                <a:ea typeface="宋体" panose="02010600030101010101" pitchFamily="2" charset="-122"/>
              </a:rPr>
              <a:t>多注意对方做的一些</a:t>
            </a:r>
            <a:r>
              <a:rPr lang="zh-CN" altLang="en-US" sz="2400" dirty="0">
                <a:solidFill>
                  <a:srgbClr val="000000"/>
                </a:solidFill>
                <a:highlight>
                  <a:srgbClr val="F6C100"/>
                </a:highlight>
                <a:latin typeface="Calibri" panose="020F0502020204030204" pitchFamily="34" charset="0"/>
                <a:ea typeface="宋体" panose="02010600030101010101" pitchFamily="2" charset="-122"/>
              </a:rPr>
              <a:t>微不足道</a:t>
            </a:r>
            <a:r>
              <a:rPr lang="zh-CN" altLang="en-US" sz="2400" dirty="0">
                <a:solidFill>
                  <a:srgbClr val="000000"/>
                </a:solidFill>
                <a:latin typeface="Calibri" panose="020F0502020204030204" pitchFamily="34" charset="0"/>
                <a:ea typeface="宋体" panose="02010600030101010101" pitchFamily="2" charset="-122"/>
              </a:rPr>
              <a:t>的小事，并有意识的</a:t>
            </a:r>
            <a:r>
              <a:rPr lang="zh-CN" altLang="en-US" sz="2400" b="1" dirty="0">
                <a:solidFill>
                  <a:srgbClr val="000000"/>
                </a:solidFill>
                <a:highlight>
                  <a:srgbClr val="F6C100"/>
                </a:highlight>
                <a:latin typeface="Calibri" panose="020F0502020204030204" pitchFamily="34" charset="0"/>
                <a:ea typeface="宋体" panose="02010600030101010101" pitchFamily="2" charset="-122"/>
              </a:rPr>
              <a:t>表达感谢</a:t>
            </a:r>
            <a:r>
              <a:rPr lang="zh-CN" altLang="en-US" sz="2400" dirty="0">
                <a:solidFill>
                  <a:srgbClr val="000000"/>
                </a:solidFill>
                <a:latin typeface="Calibri" panose="020F0502020204030204" pitchFamily="34" charset="0"/>
                <a:ea typeface="宋体" panose="02010600030101010101" pitchFamily="2" charset="-122"/>
              </a:rPr>
              <a:t>。</a:t>
            </a:r>
            <a:endParaRPr lang="en-US" altLang="zh-CN" sz="2400" dirty="0">
              <a:solidFill>
                <a:srgbClr val="000000"/>
              </a:solidFill>
              <a:latin typeface="Calibri" panose="020F0502020204030204" pitchFamily="34" charset="0"/>
              <a:ea typeface="宋体" panose="02010600030101010101" pitchFamily="2" charset="-122"/>
            </a:endParaRPr>
          </a:p>
          <a:p>
            <a:pPr algn="l" rtl="0" eaLnBrk="1" latinLnBrk="0" hangingPunct="1">
              <a:lnSpc>
                <a:spcPct val="125000"/>
              </a:lnSpc>
              <a:spcBef>
                <a:spcPts val="0"/>
              </a:spcBef>
              <a:spcAft>
                <a:spcPts val="0"/>
              </a:spcAft>
              <a:buClrTx/>
              <a:buSzPts val="2400"/>
            </a:pPr>
            <a:r>
              <a:rPr lang="en-US" altLang="zh-CN" sz="2400" dirty="0">
                <a:solidFill>
                  <a:srgbClr val="000000"/>
                </a:solidFill>
                <a:latin typeface="Calibri" panose="020F0502020204030204" pitchFamily="34" charset="0"/>
                <a:ea typeface="宋体" panose="02010600030101010101" pitchFamily="2" charset="-122"/>
              </a:rPr>
              <a:t>	</a:t>
            </a:r>
            <a:r>
              <a:rPr lang="zh-CN" altLang="en-US" sz="2400" dirty="0">
                <a:solidFill>
                  <a:srgbClr val="000000"/>
                </a:solidFill>
                <a:latin typeface="Calibri" panose="020F0502020204030204" pitchFamily="34" charset="0"/>
                <a:ea typeface="宋体" panose="02010600030101010101" pitchFamily="2" charset="-122"/>
              </a:rPr>
              <a:t>在对方表达感谢的时候</a:t>
            </a:r>
            <a:r>
              <a:rPr lang="zh-CN" altLang="en-US" sz="2400" b="1" dirty="0">
                <a:solidFill>
                  <a:srgbClr val="000000"/>
                </a:solidFill>
                <a:highlight>
                  <a:srgbClr val="F6C100"/>
                </a:highlight>
                <a:latin typeface="Calibri" panose="020F0502020204030204" pitchFamily="34" charset="0"/>
                <a:ea typeface="宋体" panose="02010600030101010101" pitchFamily="2" charset="-122"/>
              </a:rPr>
              <a:t>欣然接受</a:t>
            </a:r>
            <a:r>
              <a:rPr lang="zh-CN" altLang="en-US" sz="2400" dirty="0">
                <a:solidFill>
                  <a:srgbClr val="000000"/>
                </a:solidFill>
                <a:latin typeface="Calibri" panose="020F0502020204030204" pitchFamily="34" charset="0"/>
                <a:ea typeface="宋体" panose="02010600030101010101" pitchFamily="2" charset="-122"/>
              </a:rPr>
              <a:t>，而不是讽刺这有什么好谢的。</a:t>
            </a:r>
            <a:endParaRPr lang="en-US" altLang="zh-CN" sz="2400" b="1" dirty="0">
              <a:solidFill>
                <a:srgbClr val="000000"/>
              </a:solidFill>
              <a:latin typeface="Calibri" panose="020F0502020204030204" pitchFamily="34" charset="0"/>
              <a:ea typeface="宋体" panose="02010600030101010101" pitchFamily="2" charset="-122"/>
            </a:endParaRPr>
          </a:p>
          <a:p>
            <a:pPr algn="l" rtl="0" eaLnBrk="1" latinLnBrk="0" hangingPunct="1">
              <a:lnSpc>
                <a:spcPct val="125000"/>
              </a:lnSpc>
              <a:spcBef>
                <a:spcPts val="0"/>
              </a:spcBef>
              <a:spcAft>
                <a:spcPts val="0"/>
              </a:spcAft>
              <a:buClrTx/>
              <a:buSzPts val="2400"/>
            </a:pPr>
            <a:r>
              <a:rPr lang="en-US" altLang="zh-CN" sz="2400" b="1" dirty="0">
                <a:solidFill>
                  <a:srgbClr val="000000"/>
                </a:solidFill>
                <a:latin typeface="Calibri" panose="020F0502020204030204" pitchFamily="34" charset="0"/>
                <a:ea typeface="宋体" panose="02010600030101010101" pitchFamily="2" charset="-122"/>
              </a:rPr>
              <a:t>3</a:t>
            </a:r>
            <a:r>
              <a:rPr lang="zh-CN" altLang="en-US" sz="2400" b="1" dirty="0">
                <a:solidFill>
                  <a:srgbClr val="000000"/>
                </a:solidFill>
                <a:latin typeface="Calibri" panose="020F0502020204030204" pitchFamily="34" charset="0"/>
                <a:ea typeface="宋体" panose="02010600030101010101" pitchFamily="2" charset="-122"/>
              </a:rPr>
              <a:t>    利用积极事件</a:t>
            </a:r>
            <a:endParaRPr lang="en-US" altLang="zh-CN" sz="2400" b="1" dirty="0">
              <a:solidFill>
                <a:srgbClr val="000000"/>
              </a:solidFill>
              <a:latin typeface="Calibri" panose="020F0502020204030204" pitchFamily="34" charset="0"/>
              <a:ea typeface="宋体" panose="02010600030101010101" pitchFamily="2" charset="-122"/>
            </a:endParaRPr>
          </a:p>
          <a:p>
            <a:pPr algn="l" rtl="0" eaLnBrk="1" latinLnBrk="0" hangingPunct="1">
              <a:lnSpc>
                <a:spcPct val="125000"/>
              </a:lnSpc>
              <a:spcBef>
                <a:spcPts val="0"/>
              </a:spcBef>
              <a:spcAft>
                <a:spcPts val="0"/>
              </a:spcAft>
              <a:buClrTx/>
              <a:buSzPts val="2400"/>
            </a:pPr>
            <a:r>
              <a:rPr lang="en-US" altLang="zh-CN" sz="2400" dirty="0">
                <a:solidFill>
                  <a:srgbClr val="000000"/>
                </a:solidFill>
                <a:latin typeface="Calibri" panose="020F0502020204030204" pitchFamily="34" charset="0"/>
                <a:ea typeface="宋体" panose="02010600030101010101" pitchFamily="2" charset="-122"/>
              </a:rPr>
              <a:t>	</a:t>
            </a:r>
            <a:r>
              <a:rPr lang="zh-CN" altLang="en-US" sz="2400" dirty="0">
                <a:solidFill>
                  <a:srgbClr val="000000"/>
                </a:solidFill>
                <a:latin typeface="Calibri" panose="020F0502020204030204" pitchFamily="34" charset="0"/>
                <a:ea typeface="宋体" panose="02010600030101010101" pitchFamily="2" charset="-122"/>
              </a:rPr>
              <a:t>对对方分享的好消息，有趣的事做出</a:t>
            </a:r>
            <a:r>
              <a:rPr lang="zh-CN" altLang="en-US" sz="2400" b="1" dirty="0">
                <a:solidFill>
                  <a:srgbClr val="000000"/>
                </a:solidFill>
                <a:highlight>
                  <a:srgbClr val="F6C100"/>
                </a:highlight>
                <a:latin typeface="Calibri" panose="020F0502020204030204" pitchFamily="34" charset="0"/>
                <a:ea typeface="宋体" panose="02010600030101010101" pitchFamily="2" charset="-122"/>
              </a:rPr>
              <a:t>主动的建设性的</a:t>
            </a:r>
            <a:r>
              <a:rPr lang="zh-CN" altLang="en-US" sz="2400" dirty="0">
                <a:solidFill>
                  <a:srgbClr val="000000"/>
                </a:solidFill>
                <a:highlight>
                  <a:srgbClr val="F6C100"/>
                </a:highlight>
                <a:latin typeface="Calibri" panose="020F0502020204030204" pitchFamily="34" charset="0"/>
                <a:ea typeface="宋体" panose="02010600030101010101" pitchFamily="2" charset="-122"/>
              </a:rPr>
              <a:t>回应</a:t>
            </a:r>
            <a:r>
              <a:rPr lang="zh-CN" altLang="en-US" sz="2400" dirty="0">
                <a:solidFill>
                  <a:srgbClr val="000000"/>
                </a:solidFill>
                <a:latin typeface="Calibri" panose="020F0502020204030204" pitchFamily="34" charset="0"/>
                <a:ea typeface="宋体" panose="02010600030101010101" pitchFamily="2" charset="-122"/>
              </a:rPr>
              <a:t>。</a:t>
            </a:r>
            <a:endParaRPr lang="en-US" altLang="zh-CN" sz="2400" dirty="0">
              <a:solidFill>
                <a:srgbClr val="000000"/>
              </a:solidFill>
              <a:latin typeface="Calibri" panose="020F0502020204030204" pitchFamily="34" charset="0"/>
              <a:ea typeface="宋体" panose="02010600030101010101" pitchFamily="2" charset="-122"/>
            </a:endParaRPr>
          </a:p>
          <a:p>
            <a:pPr algn="l" rtl="0" eaLnBrk="1" latinLnBrk="0" hangingPunct="1">
              <a:lnSpc>
                <a:spcPct val="125000"/>
              </a:lnSpc>
              <a:spcBef>
                <a:spcPts val="0"/>
              </a:spcBef>
              <a:spcAft>
                <a:spcPts val="0"/>
              </a:spcAft>
              <a:buClrTx/>
              <a:buSzPts val="2400"/>
            </a:pPr>
            <a:r>
              <a:rPr lang="en-US" altLang="zh-CN" sz="2400" dirty="0">
                <a:solidFill>
                  <a:srgbClr val="000000"/>
                </a:solidFill>
                <a:latin typeface="Calibri" panose="020F0502020204030204" pitchFamily="34" charset="0"/>
                <a:ea typeface="宋体" panose="02010600030101010101" pitchFamily="2" charset="-122"/>
              </a:rPr>
              <a:t>	</a:t>
            </a:r>
            <a:r>
              <a:rPr lang="zh-CN" altLang="en-US" sz="2400" dirty="0">
                <a:solidFill>
                  <a:srgbClr val="000000"/>
                </a:solidFill>
                <a:latin typeface="Calibri" panose="020F0502020204030204" pitchFamily="34" charset="0"/>
                <a:ea typeface="宋体" panose="02010600030101010101" pitchFamily="2" charset="-122"/>
              </a:rPr>
              <a:t>就算是自己不感兴趣的事也</a:t>
            </a:r>
            <a:r>
              <a:rPr lang="zh-CN" altLang="en-US" sz="2400" b="1" dirty="0">
                <a:solidFill>
                  <a:srgbClr val="000000"/>
                </a:solidFill>
                <a:highlight>
                  <a:srgbClr val="F6C100"/>
                </a:highlight>
                <a:latin typeface="Calibri" panose="020F0502020204030204" pitchFamily="34" charset="0"/>
                <a:ea typeface="宋体" panose="02010600030101010101" pitchFamily="2" charset="-122"/>
              </a:rPr>
              <a:t>不要</a:t>
            </a:r>
            <a:r>
              <a:rPr lang="zh-CN" altLang="en-US" sz="2400" dirty="0">
                <a:solidFill>
                  <a:srgbClr val="000000"/>
                </a:solidFill>
                <a:highlight>
                  <a:srgbClr val="F6C100"/>
                </a:highlight>
                <a:latin typeface="Calibri" panose="020F0502020204030204" pitchFamily="34" charset="0"/>
                <a:ea typeface="宋体" panose="02010600030101010101" pitchFamily="2" charset="-122"/>
              </a:rPr>
              <a:t>做出习惯性的打击和挖苦</a:t>
            </a:r>
            <a:r>
              <a:rPr lang="zh-CN" altLang="en-US" sz="2400" dirty="0">
                <a:solidFill>
                  <a:srgbClr val="000000"/>
                </a:solidFill>
                <a:latin typeface="Calibri" panose="020F0502020204030204" pitchFamily="34" charset="0"/>
                <a:ea typeface="宋体" panose="02010600030101010101" pitchFamily="2" charset="-122"/>
              </a:rPr>
              <a:t>。</a:t>
            </a:r>
            <a:endParaRPr lang="en-US" altLang="zh-CN" sz="2400" dirty="0">
              <a:solidFill>
                <a:srgbClr val="000000"/>
              </a:solidFill>
              <a:latin typeface="Calibri" panose="020F0502020204030204" pitchFamily="34" charset="0"/>
              <a:ea typeface="宋体" panose="02010600030101010101" pitchFamily="2" charset="-122"/>
            </a:endParaRPr>
          </a:p>
        </p:txBody>
      </p:sp>
      <p:sp>
        <p:nvSpPr>
          <p:cNvPr id="8" name="文本框 23">
            <a:extLst>
              <a:ext uri="{FF2B5EF4-FFF2-40B4-BE49-F238E27FC236}">
                <a16:creationId xmlns:a16="http://schemas.microsoft.com/office/drawing/2014/main" id="{40B74835-B0D1-4039-B7AD-5B83EA499329}"/>
              </a:ext>
            </a:extLst>
          </p:cNvPr>
          <p:cNvSpPr txBox="1"/>
          <p:nvPr/>
        </p:nvSpPr>
        <p:spPr>
          <a:xfrm>
            <a:off x="1494346" y="89436"/>
            <a:ext cx="9080521" cy="923330"/>
          </a:xfrm>
          <a:prstGeom prst="rect">
            <a:avLst/>
          </a:prstGeom>
          <a:noFill/>
        </p:spPr>
        <p:txBody>
          <a:bodyPr wrap="square" rtlCol="0">
            <a:spAutoFit/>
          </a:bodyPr>
          <a:lstStyle/>
          <a:p>
            <a:pPr>
              <a:tabLst>
                <a:tab pos="4037013" algn="l"/>
              </a:tabLst>
            </a:pPr>
            <a:r>
              <a:rPr lang="zh-CN" altLang="en-US" sz="5400" b="1" dirty="0">
                <a:solidFill>
                  <a:schemeClr val="bg1"/>
                </a:solidFill>
                <a:effectLst>
                  <a:outerShdw blurRad="50800" dist="38100" dir="2700000" algn="tl" rotWithShape="0">
                    <a:prstClr val="black">
                      <a:alpha val="40000"/>
                    </a:prstClr>
                  </a:outerShdw>
                </a:effectLst>
                <a:latin typeface="+mn-ea"/>
              </a:rPr>
              <a:t>如何获得完美的亲密关系 </a:t>
            </a:r>
          </a:p>
        </p:txBody>
      </p:sp>
    </p:spTree>
    <p:extLst>
      <p:ext uri="{BB962C8B-B14F-4D97-AF65-F5344CB8AC3E}">
        <p14:creationId xmlns:p14="http://schemas.microsoft.com/office/powerpoint/2010/main" val="25510505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rot="196551">
            <a:off x="-253289" y="-390192"/>
            <a:ext cx="12682519" cy="1724883"/>
            <a:chOff x="-253289" y="-390192"/>
            <a:chExt cx="12682519" cy="1724883"/>
          </a:xfrm>
        </p:grpSpPr>
        <p:sp>
          <p:nvSpPr>
            <p:cNvPr id="4" name="任意多边形 3"/>
            <p:cNvSpPr/>
            <p:nvPr/>
          </p:nvSpPr>
          <p:spPr>
            <a:xfrm rot="21395224">
              <a:off x="-253289" y="-390192"/>
              <a:ext cx="12682519" cy="1369454"/>
            </a:xfrm>
            <a:custGeom>
              <a:avLst/>
              <a:gdLst>
                <a:gd name="connsiteX0" fmla="*/ 1644665 w 12682519"/>
                <a:gd name="connsiteY0" fmla="*/ 1359223 h 1369454"/>
                <a:gd name="connsiteX1" fmla="*/ 1644690 w 12682519"/>
                <a:gd name="connsiteY1" fmla="*/ 1367663 h 1369454"/>
                <a:gd name="connsiteX2" fmla="*/ 1028960 w 12682519"/>
                <a:gd name="connsiteY2" fmla="*/ 1369454 h 1369454"/>
                <a:gd name="connsiteX3" fmla="*/ 1028930 w 12682519"/>
                <a:gd name="connsiteY3" fmla="*/ 1359223 h 1369454"/>
                <a:gd name="connsiteX4" fmla="*/ 12682519 w 12682519"/>
                <a:gd name="connsiteY4" fmla="*/ 0 h 1369454"/>
                <a:gd name="connsiteX5" fmla="*/ 12682519 w 12682519"/>
                <a:gd name="connsiteY5" fmla="*/ 1359223 h 1369454"/>
                <a:gd name="connsiteX6" fmla="*/ 1644665 w 12682519"/>
                <a:gd name="connsiteY6" fmla="*/ 1359223 h 1369454"/>
                <a:gd name="connsiteX7" fmla="*/ 1643043 w 12682519"/>
                <a:gd name="connsiteY7" fmla="*/ 801553 h 1369454"/>
                <a:gd name="connsiteX8" fmla="*/ 1334698 w 12682519"/>
                <a:gd name="connsiteY8" fmla="*/ 637353 h 1369454"/>
                <a:gd name="connsiteX9" fmla="*/ 1027313 w 12682519"/>
                <a:gd name="connsiteY9" fmla="*/ 803344 h 1369454"/>
                <a:gd name="connsiteX10" fmla="*/ 1028930 w 12682519"/>
                <a:gd name="connsiteY10" fmla="*/ 1359223 h 1369454"/>
                <a:gd name="connsiteX11" fmla="*/ 0 w 12682519"/>
                <a:gd name="connsiteY11" fmla="*/ 1359223 h 1369454"/>
                <a:gd name="connsiteX12" fmla="*/ 0 w 12682519"/>
                <a:gd name="connsiteY12" fmla="*/ 0 h 1369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682519" h="1369454">
                  <a:moveTo>
                    <a:pt x="1644665" y="1359223"/>
                  </a:moveTo>
                  <a:lnTo>
                    <a:pt x="1644690" y="1367663"/>
                  </a:lnTo>
                  <a:lnTo>
                    <a:pt x="1028960" y="1369454"/>
                  </a:lnTo>
                  <a:lnTo>
                    <a:pt x="1028930" y="1359223"/>
                  </a:lnTo>
                  <a:close/>
                  <a:moveTo>
                    <a:pt x="12682519" y="0"/>
                  </a:moveTo>
                  <a:lnTo>
                    <a:pt x="12682519" y="1359223"/>
                  </a:lnTo>
                  <a:lnTo>
                    <a:pt x="1644665" y="1359223"/>
                  </a:lnTo>
                  <a:lnTo>
                    <a:pt x="1643043" y="801553"/>
                  </a:lnTo>
                  <a:lnTo>
                    <a:pt x="1334698" y="637353"/>
                  </a:lnTo>
                  <a:lnTo>
                    <a:pt x="1027313" y="803344"/>
                  </a:lnTo>
                  <a:lnTo>
                    <a:pt x="1028930" y="1359223"/>
                  </a:lnTo>
                  <a:lnTo>
                    <a:pt x="0" y="1359223"/>
                  </a:lnTo>
                  <a:lnTo>
                    <a:pt x="0" y="0"/>
                  </a:lnTo>
                  <a:close/>
                </a:path>
              </a:pathLst>
            </a:custGeom>
            <a:solidFill>
              <a:srgbClr val="F6C1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文本框 4"/>
            <p:cNvSpPr txBox="1"/>
            <p:nvPr/>
          </p:nvSpPr>
          <p:spPr>
            <a:xfrm rot="21416591">
              <a:off x="761481" y="626805"/>
              <a:ext cx="697627" cy="707886"/>
            </a:xfrm>
            <a:prstGeom prst="rect">
              <a:avLst/>
            </a:prstGeom>
            <a:noFill/>
          </p:spPr>
          <p:txBody>
            <a:bodyPr wrap="none" rtlCol="0">
              <a:spAutoFit/>
            </a:bodyPr>
            <a:lstStyle/>
            <a:p>
              <a:r>
                <a:rPr lang="zh-CN" altLang="en-US" sz="4000" dirty="0">
                  <a:solidFill>
                    <a:srgbClr val="F6C100"/>
                  </a:solidFill>
                  <a:effectLst>
                    <a:outerShdw blurRad="38100" dist="38100" dir="2700000" algn="tl">
                      <a:srgbClr val="000000">
                        <a:alpha val="43137"/>
                      </a:srgbClr>
                    </a:outerShdw>
                  </a:effectLst>
                  <a:latin typeface="Broadway" panose="04040905080B02020502" pitchFamily="82" charset="0"/>
                  <a:ea typeface="方正喵呜体" panose="02010600010101010101" pitchFamily="2" charset="-122"/>
                </a:rPr>
                <a:t>末</a:t>
              </a:r>
              <a:endParaRPr lang="en-US" altLang="zh-CN" sz="4000" dirty="0">
                <a:solidFill>
                  <a:srgbClr val="F6C100"/>
                </a:solidFill>
                <a:effectLst>
                  <a:outerShdw blurRad="38100" dist="38100" dir="2700000" algn="tl">
                    <a:srgbClr val="000000">
                      <a:alpha val="43137"/>
                    </a:srgbClr>
                  </a:outerShdw>
                </a:effectLst>
                <a:latin typeface="Broadway" panose="04040905080B02020502" pitchFamily="82" charset="0"/>
                <a:ea typeface="方正喵呜体" panose="02010600010101010101" pitchFamily="2" charset="-122"/>
              </a:endParaRPr>
            </a:p>
          </p:txBody>
        </p:sp>
      </p:grpSp>
      <p:sp>
        <p:nvSpPr>
          <p:cNvPr id="12" name="文本框 11"/>
          <p:cNvSpPr txBox="1"/>
          <p:nvPr/>
        </p:nvSpPr>
        <p:spPr>
          <a:xfrm>
            <a:off x="4430319" y="5805488"/>
            <a:ext cx="3331361" cy="707886"/>
          </a:xfrm>
          <a:prstGeom prst="rect">
            <a:avLst/>
          </a:prstGeom>
          <a:noFill/>
        </p:spPr>
        <p:txBody>
          <a:bodyPr wrap="none" rtlCol="0">
            <a:spAutoFit/>
          </a:bodyPr>
          <a:lstStyle/>
          <a:p>
            <a:r>
              <a:rPr lang="en-US" altLang="zh-CN" sz="4000" dirty="0">
                <a:solidFill>
                  <a:srgbClr val="179ACD"/>
                </a:solidFill>
                <a:effectLst>
                  <a:outerShdw blurRad="50800" dist="38100" dir="2700000" algn="tl" rotWithShape="0">
                    <a:prstClr val="black">
                      <a:alpha val="40000"/>
                    </a:prstClr>
                  </a:outerShdw>
                </a:effectLst>
                <a:latin typeface="Aharoni" panose="02010803020104030203" pitchFamily="2" charset="-79"/>
                <a:cs typeface="Aharoni" panose="02010803020104030203" pitchFamily="2" charset="-79"/>
              </a:rPr>
              <a:t>THANK YOU!</a:t>
            </a:r>
            <a:endParaRPr lang="zh-CN" altLang="en-US" sz="4000" dirty="0">
              <a:solidFill>
                <a:srgbClr val="179ACD"/>
              </a:solidFill>
              <a:effectLst>
                <a:outerShdw blurRad="50800" dist="38100" dir="2700000" algn="tl" rotWithShape="0">
                  <a:prstClr val="black">
                    <a:alpha val="40000"/>
                  </a:prstClr>
                </a:outerShdw>
              </a:effectLst>
              <a:latin typeface="Aharoni" panose="02010803020104030203" pitchFamily="2" charset="-79"/>
              <a:cs typeface="Aharoni" panose="02010803020104030203" pitchFamily="2" charset="-79"/>
            </a:endParaRPr>
          </a:p>
        </p:txBody>
      </p:sp>
      <p:sp>
        <p:nvSpPr>
          <p:cNvPr id="14" name="文本框 13">
            <a:extLst>
              <a:ext uri="{FF2B5EF4-FFF2-40B4-BE49-F238E27FC236}">
                <a16:creationId xmlns:a16="http://schemas.microsoft.com/office/drawing/2014/main" id="{8AD407D1-6BE4-4E6F-8391-3BDF35D07C63}"/>
              </a:ext>
            </a:extLst>
          </p:cNvPr>
          <p:cNvSpPr txBox="1"/>
          <p:nvPr/>
        </p:nvSpPr>
        <p:spPr>
          <a:xfrm>
            <a:off x="1477487" y="2459504"/>
            <a:ext cx="9609240" cy="1938992"/>
          </a:xfrm>
          <a:prstGeom prst="rect">
            <a:avLst/>
          </a:prstGeom>
          <a:noFill/>
        </p:spPr>
        <p:txBody>
          <a:bodyPr wrap="square" rtlCol="0">
            <a:spAutoFit/>
          </a:bodyPr>
          <a:lstStyle/>
          <a:p>
            <a:pPr algn="ctr">
              <a:tabLst>
                <a:tab pos="4037013" algn="l"/>
              </a:tabLst>
            </a:pPr>
            <a:r>
              <a:rPr lang="zh-CN" altLang="en-US" sz="4000" b="1" dirty="0">
                <a:effectLst>
                  <a:outerShdw blurRad="50800" dist="38100" dir="2700000" algn="tl" rotWithShape="0">
                    <a:prstClr val="black">
                      <a:alpha val="40000"/>
                    </a:prstClr>
                  </a:outerShdw>
                </a:effectLst>
                <a:latin typeface="+mn-ea"/>
              </a:rPr>
              <a:t>世界上没有两个完全契合的人</a:t>
            </a:r>
            <a:endParaRPr lang="en-US" altLang="zh-CN" sz="4000" b="1" dirty="0">
              <a:effectLst>
                <a:outerShdw blurRad="50800" dist="38100" dir="2700000" algn="tl" rotWithShape="0">
                  <a:prstClr val="black">
                    <a:alpha val="40000"/>
                  </a:prstClr>
                </a:outerShdw>
              </a:effectLst>
              <a:latin typeface="+mn-ea"/>
            </a:endParaRPr>
          </a:p>
          <a:p>
            <a:pPr algn="ctr">
              <a:tabLst>
                <a:tab pos="4037013" algn="l"/>
              </a:tabLst>
            </a:pPr>
            <a:r>
              <a:rPr lang="zh-CN" altLang="en-US" sz="4000" b="1" dirty="0">
                <a:effectLst>
                  <a:outerShdw blurRad="50800" dist="38100" dir="2700000" algn="tl" rotWithShape="0">
                    <a:prstClr val="black">
                      <a:alpha val="40000"/>
                    </a:prstClr>
                  </a:outerShdw>
                </a:effectLst>
                <a:latin typeface="+mn-ea"/>
              </a:rPr>
              <a:t>每一段幸福的亲密关系都是</a:t>
            </a:r>
            <a:endParaRPr lang="en-US" altLang="zh-CN" sz="4000" b="1" dirty="0">
              <a:effectLst>
                <a:outerShdw blurRad="50800" dist="38100" dir="2700000" algn="tl" rotWithShape="0">
                  <a:prstClr val="black">
                    <a:alpha val="40000"/>
                  </a:prstClr>
                </a:outerShdw>
              </a:effectLst>
              <a:latin typeface="+mn-ea"/>
            </a:endParaRPr>
          </a:p>
          <a:p>
            <a:pPr algn="ctr">
              <a:tabLst>
                <a:tab pos="4037013" algn="l"/>
              </a:tabLst>
            </a:pPr>
            <a:r>
              <a:rPr lang="zh-CN" altLang="en-US" sz="4000" b="1" dirty="0">
                <a:effectLst>
                  <a:outerShdw blurRad="50800" dist="38100" dir="2700000" algn="tl" rotWithShape="0">
                    <a:prstClr val="black">
                      <a:alpha val="40000"/>
                    </a:prstClr>
                  </a:outerShdw>
                </a:effectLst>
                <a:latin typeface="+mn-ea"/>
              </a:rPr>
              <a:t>需要双方共同努力经营的</a:t>
            </a:r>
          </a:p>
        </p:txBody>
      </p:sp>
      <p:sp>
        <p:nvSpPr>
          <p:cNvPr id="15" name="文本框 14">
            <a:extLst>
              <a:ext uri="{FF2B5EF4-FFF2-40B4-BE49-F238E27FC236}">
                <a16:creationId xmlns:a16="http://schemas.microsoft.com/office/drawing/2014/main" id="{05DD4DB1-959D-4022-8DB8-9835AD57F9A6}"/>
              </a:ext>
            </a:extLst>
          </p:cNvPr>
          <p:cNvSpPr txBox="1"/>
          <p:nvPr/>
        </p:nvSpPr>
        <p:spPr>
          <a:xfrm>
            <a:off x="4974541" y="5220028"/>
            <a:ext cx="2242922" cy="707886"/>
          </a:xfrm>
          <a:prstGeom prst="rect">
            <a:avLst/>
          </a:prstGeom>
          <a:noFill/>
        </p:spPr>
        <p:txBody>
          <a:bodyPr wrap="none" rtlCol="0">
            <a:spAutoFit/>
          </a:bodyPr>
          <a:lstStyle/>
          <a:p>
            <a:pPr algn="ctr"/>
            <a:r>
              <a:rPr lang="zh-CN" altLang="en-US" sz="4000" b="1" dirty="0">
                <a:ln w="0"/>
                <a:solidFill>
                  <a:srgbClr val="179ACD"/>
                </a:solidFill>
                <a:effectLst>
                  <a:outerShdw blurRad="38100" dist="38100" dir="2700000" algn="tl">
                    <a:srgbClr val="000000">
                      <a:alpha val="43137"/>
                    </a:srgbClr>
                  </a:outerShdw>
                </a:effectLst>
                <a:latin typeface="+mn-ea"/>
              </a:rPr>
              <a:t>感谢聆听</a:t>
            </a:r>
            <a:endParaRPr lang="en-US" altLang="zh-CN" sz="4000" b="1" dirty="0">
              <a:ln w="0"/>
              <a:solidFill>
                <a:srgbClr val="179ACD"/>
              </a:solidFill>
              <a:effectLst>
                <a:outerShdw blurRad="38100" dist="38100" dir="2700000" algn="tl">
                  <a:srgbClr val="000000">
                    <a:alpha val="43137"/>
                  </a:srgbClr>
                </a:outerShdw>
              </a:effectLst>
              <a:latin typeface="+mn-ea"/>
            </a:endParaRPr>
          </a:p>
        </p:txBody>
      </p:sp>
    </p:spTree>
    <p:extLst>
      <p:ext uri="{BB962C8B-B14F-4D97-AF65-F5344CB8AC3E}">
        <p14:creationId xmlns:p14="http://schemas.microsoft.com/office/powerpoint/2010/main" val="8992092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任意多边形 10"/>
          <p:cNvSpPr/>
          <p:nvPr/>
        </p:nvSpPr>
        <p:spPr>
          <a:xfrm>
            <a:off x="-253289" y="-390192"/>
            <a:ext cx="12682519" cy="1369454"/>
          </a:xfrm>
          <a:custGeom>
            <a:avLst/>
            <a:gdLst>
              <a:gd name="connsiteX0" fmla="*/ 1644665 w 12682519"/>
              <a:gd name="connsiteY0" fmla="*/ 1359223 h 1369454"/>
              <a:gd name="connsiteX1" fmla="*/ 1644690 w 12682519"/>
              <a:gd name="connsiteY1" fmla="*/ 1367663 h 1369454"/>
              <a:gd name="connsiteX2" fmla="*/ 1028960 w 12682519"/>
              <a:gd name="connsiteY2" fmla="*/ 1369454 h 1369454"/>
              <a:gd name="connsiteX3" fmla="*/ 1028930 w 12682519"/>
              <a:gd name="connsiteY3" fmla="*/ 1359223 h 1369454"/>
              <a:gd name="connsiteX4" fmla="*/ 12682519 w 12682519"/>
              <a:gd name="connsiteY4" fmla="*/ 0 h 1369454"/>
              <a:gd name="connsiteX5" fmla="*/ 12682519 w 12682519"/>
              <a:gd name="connsiteY5" fmla="*/ 1359223 h 1369454"/>
              <a:gd name="connsiteX6" fmla="*/ 1644665 w 12682519"/>
              <a:gd name="connsiteY6" fmla="*/ 1359223 h 1369454"/>
              <a:gd name="connsiteX7" fmla="*/ 1643043 w 12682519"/>
              <a:gd name="connsiteY7" fmla="*/ 801553 h 1369454"/>
              <a:gd name="connsiteX8" fmla="*/ 1334698 w 12682519"/>
              <a:gd name="connsiteY8" fmla="*/ 637353 h 1369454"/>
              <a:gd name="connsiteX9" fmla="*/ 1027313 w 12682519"/>
              <a:gd name="connsiteY9" fmla="*/ 803344 h 1369454"/>
              <a:gd name="connsiteX10" fmla="*/ 1028930 w 12682519"/>
              <a:gd name="connsiteY10" fmla="*/ 1359223 h 1369454"/>
              <a:gd name="connsiteX11" fmla="*/ 0 w 12682519"/>
              <a:gd name="connsiteY11" fmla="*/ 1359223 h 1369454"/>
              <a:gd name="connsiteX12" fmla="*/ 0 w 12682519"/>
              <a:gd name="connsiteY12" fmla="*/ 0 h 1369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682519" h="1369454">
                <a:moveTo>
                  <a:pt x="1644665" y="1359223"/>
                </a:moveTo>
                <a:lnTo>
                  <a:pt x="1644690" y="1367663"/>
                </a:lnTo>
                <a:lnTo>
                  <a:pt x="1028960" y="1369454"/>
                </a:lnTo>
                <a:lnTo>
                  <a:pt x="1028930" y="1359223"/>
                </a:lnTo>
                <a:close/>
                <a:moveTo>
                  <a:pt x="12682519" y="0"/>
                </a:moveTo>
                <a:lnTo>
                  <a:pt x="12682519" y="1359223"/>
                </a:lnTo>
                <a:lnTo>
                  <a:pt x="1644665" y="1359223"/>
                </a:lnTo>
                <a:lnTo>
                  <a:pt x="1643043" y="801553"/>
                </a:lnTo>
                <a:lnTo>
                  <a:pt x="1334698" y="637353"/>
                </a:lnTo>
                <a:lnTo>
                  <a:pt x="1027313" y="803344"/>
                </a:lnTo>
                <a:lnTo>
                  <a:pt x="1028930" y="1359223"/>
                </a:lnTo>
                <a:lnTo>
                  <a:pt x="0" y="1359223"/>
                </a:lnTo>
                <a:lnTo>
                  <a:pt x="0" y="0"/>
                </a:lnTo>
                <a:close/>
              </a:path>
            </a:pathLst>
          </a:custGeom>
          <a:solidFill>
            <a:srgbClr val="F6C1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矩形 8"/>
          <p:cNvSpPr/>
          <p:nvPr/>
        </p:nvSpPr>
        <p:spPr>
          <a:xfrm>
            <a:off x="5066015" y="2795297"/>
            <a:ext cx="2472632" cy="1292662"/>
          </a:xfrm>
          <a:prstGeom prst="rect">
            <a:avLst/>
          </a:prstGeom>
        </p:spPr>
        <p:txBody>
          <a:bodyPr wrap="square">
            <a:spAutoFit/>
          </a:bodyPr>
          <a:lstStyle/>
          <a:p>
            <a:r>
              <a:rPr lang="zh-CN" altLang="en-US" sz="6600" dirty="0">
                <a:solidFill>
                  <a:srgbClr val="CE1616"/>
                </a:solidFill>
                <a:latin typeface="+mn-ea"/>
                <a:cs typeface="Times New Roman" panose="02020603050405020304" pitchFamily="18" charset="0"/>
              </a:rPr>
              <a:t>爱情</a:t>
            </a:r>
            <a:r>
              <a:rPr lang="zh-CN" altLang="zh-CN" sz="6600" dirty="0">
                <a:solidFill>
                  <a:srgbClr val="CE1616"/>
                </a:solidFill>
                <a:latin typeface="+mn-ea"/>
                <a:cs typeface="Times New Roman" panose="02020603050405020304" pitchFamily="18" charset="0"/>
              </a:rPr>
              <a:t>？</a:t>
            </a:r>
            <a:endParaRPr lang="en-US" altLang="zh-CN" sz="2800" dirty="0">
              <a:solidFill>
                <a:srgbClr val="179ACD"/>
              </a:solidFill>
              <a:latin typeface="+mn-ea"/>
              <a:cs typeface="Times New Roman" panose="02020603050405020304" pitchFamily="18" charset="0"/>
            </a:endParaRPr>
          </a:p>
          <a:p>
            <a:r>
              <a:rPr lang="en-US" altLang="zh-CN" sz="1200" dirty="0">
                <a:solidFill>
                  <a:schemeClr val="bg1"/>
                </a:solidFill>
                <a:latin typeface="华康俪金黑W8(P)" panose="020B0800000000000000" pitchFamily="34" charset="-122"/>
                <a:ea typeface="华康俪金黑W8(P)" panose="020B0800000000000000" pitchFamily="34" charset="-122"/>
                <a:cs typeface="Times New Roman" panose="02020603050405020304" pitchFamily="18" charset="0"/>
              </a:rPr>
              <a:t>1111</a:t>
            </a:r>
            <a:endParaRPr lang="en-US" altLang="zh-CN" sz="2800" dirty="0">
              <a:solidFill>
                <a:srgbClr val="179ACD"/>
              </a:solidFill>
              <a:latin typeface="华康俪金黑W8(P)" panose="020B0800000000000000" pitchFamily="34" charset="-122"/>
              <a:ea typeface="华康俪金黑W8(P)" panose="020B0800000000000000" pitchFamily="34" charset="-122"/>
              <a:cs typeface="Times New Roman" panose="02020603050405020304" pitchFamily="18" charset="0"/>
            </a:endParaRPr>
          </a:p>
        </p:txBody>
      </p:sp>
      <p:sp>
        <p:nvSpPr>
          <p:cNvPr id="10" name="文本框 9"/>
          <p:cNvSpPr txBox="1"/>
          <p:nvPr/>
        </p:nvSpPr>
        <p:spPr>
          <a:xfrm rot="21416591">
            <a:off x="800419" y="346466"/>
            <a:ext cx="646331" cy="646331"/>
          </a:xfrm>
          <a:prstGeom prst="rect">
            <a:avLst/>
          </a:prstGeom>
          <a:noFill/>
        </p:spPr>
        <p:txBody>
          <a:bodyPr wrap="none" rtlCol="0">
            <a:spAutoFit/>
          </a:bodyPr>
          <a:lstStyle/>
          <a:p>
            <a:r>
              <a:rPr lang="zh-CN" altLang="en-US" sz="3600" dirty="0">
                <a:solidFill>
                  <a:srgbClr val="F6C100"/>
                </a:solidFill>
                <a:effectLst>
                  <a:outerShdw blurRad="38100" dist="38100" dir="2700000" algn="tl">
                    <a:srgbClr val="000000">
                      <a:alpha val="43137"/>
                    </a:srgbClr>
                  </a:outerShdw>
                </a:effectLst>
                <a:latin typeface="方正喵呜体" panose="02010600010101010101" pitchFamily="2" charset="-122"/>
                <a:ea typeface="方正喵呜体" panose="02010600010101010101" pitchFamily="2" charset="-122"/>
              </a:rPr>
              <a:t>序</a:t>
            </a:r>
          </a:p>
        </p:txBody>
      </p:sp>
      <p:grpSp>
        <p:nvGrpSpPr>
          <p:cNvPr id="5" name="组合 4"/>
          <p:cNvGrpSpPr/>
          <p:nvPr/>
        </p:nvGrpSpPr>
        <p:grpSpPr>
          <a:xfrm>
            <a:off x="1379538" y="3335393"/>
            <a:ext cx="2801091" cy="1600201"/>
            <a:chOff x="1580862" y="1524000"/>
            <a:chExt cx="3629766" cy="2946402"/>
          </a:xfrm>
        </p:grpSpPr>
        <p:grpSp>
          <p:nvGrpSpPr>
            <p:cNvPr id="6" name="组合 5"/>
            <p:cNvGrpSpPr/>
            <p:nvPr/>
          </p:nvGrpSpPr>
          <p:grpSpPr>
            <a:xfrm>
              <a:off x="1580862" y="1524000"/>
              <a:ext cx="3629766" cy="2946402"/>
              <a:chOff x="1580862" y="1524000"/>
              <a:chExt cx="3629766" cy="2946402"/>
            </a:xfrm>
            <a:effectLst>
              <a:outerShdw blurRad="50800" dist="38100" dir="2700000" algn="tl" rotWithShape="0">
                <a:prstClr val="black">
                  <a:alpha val="40000"/>
                </a:prstClr>
              </a:outerShdw>
            </a:effectLst>
          </p:grpSpPr>
          <p:sp>
            <p:nvSpPr>
              <p:cNvPr id="8" name="椭圆形标注 7"/>
              <p:cNvSpPr/>
              <p:nvPr/>
            </p:nvSpPr>
            <p:spPr>
              <a:xfrm>
                <a:off x="1580862" y="1524000"/>
                <a:ext cx="3629766" cy="2946402"/>
              </a:xfrm>
              <a:prstGeom prst="wedgeEllipseCallout">
                <a:avLst/>
              </a:prstGeom>
              <a:solidFill>
                <a:srgbClr val="D742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000" dirty="0">
                  <a:latin typeface="方正喵呜体" panose="02010600010101010101" pitchFamily="2" charset="-122"/>
                  <a:ea typeface="方正喵呜体" panose="02010600010101010101" pitchFamily="2" charset="-122"/>
                </a:endParaRPr>
              </a:p>
            </p:txBody>
          </p:sp>
          <p:sp>
            <p:nvSpPr>
              <p:cNvPr id="12" name="椭圆形标注 11"/>
              <p:cNvSpPr/>
              <p:nvPr/>
            </p:nvSpPr>
            <p:spPr>
              <a:xfrm>
                <a:off x="1729634" y="1719944"/>
                <a:ext cx="3332224" cy="2554511"/>
              </a:xfrm>
              <a:prstGeom prst="wedgeEllipseCallout">
                <a:avLst>
                  <a:gd name="adj1" fmla="val -19528"/>
                  <a:gd name="adj2" fmla="val 60898"/>
                </a:avLst>
              </a:prstGeom>
              <a:noFill/>
              <a:ln w="3810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000" dirty="0">
                  <a:latin typeface="方正喵呜体" panose="02010600010101010101" pitchFamily="2" charset="-122"/>
                  <a:ea typeface="方正喵呜体" panose="02010600010101010101" pitchFamily="2" charset="-122"/>
                </a:endParaRPr>
              </a:p>
            </p:txBody>
          </p:sp>
        </p:grpSp>
        <p:sp>
          <p:nvSpPr>
            <p:cNvPr id="7" name="矩形 6"/>
            <p:cNvSpPr/>
            <p:nvPr/>
          </p:nvSpPr>
          <p:spPr>
            <a:xfrm>
              <a:off x="2094112" y="2118815"/>
              <a:ext cx="2603265" cy="1756769"/>
            </a:xfrm>
            <a:prstGeom prst="rect">
              <a:avLst/>
            </a:prstGeom>
          </p:spPr>
          <p:txBody>
            <a:bodyPr wrap="square">
              <a:spAutoFit/>
            </a:bodyPr>
            <a:lstStyle/>
            <a:p>
              <a:pPr algn="dist"/>
              <a:r>
                <a:rPr lang="zh-CN" altLang="en-US" sz="2800" dirty="0">
                  <a:solidFill>
                    <a:schemeClr val="bg1"/>
                  </a:solidFill>
                  <a:latin typeface="【嵐】皎月体" panose="020B0604000101010104" pitchFamily="34" charset="-122"/>
                  <a:ea typeface="【嵐】皎月体" panose="020B0604000101010104" pitchFamily="34" charset="-122"/>
                  <a:cs typeface="【阿西】美丽心情42" panose="030F0702030302020204" pitchFamily="66" charset="-128"/>
                </a:rPr>
                <a:t>愿意为</a:t>
              </a:r>
              <a:r>
                <a:rPr lang="en-US" altLang="zh-CN" sz="2800" dirty="0">
                  <a:solidFill>
                    <a:schemeClr val="bg1"/>
                  </a:solidFill>
                  <a:latin typeface="【嵐】皎月体" panose="020B0604000101010104" pitchFamily="34" charset="-122"/>
                  <a:ea typeface="【嵐】皎月体" panose="020B0604000101010104" pitchFamily="34" charset="-122"/>
                  <a:cs typeface="【阿西】美丽心情42" panose="030F0702030302020204" pitchFamily="66" charset="-128"/>
                </a:rPr>
                <a:t>ta</a:t>
              </a:r>
              <a:r>
                <a:rPr lang="zh-CN" altLang="en-US" sz="2800" dirty="0">
                  <a:solidFill>
                    <a:schemeClr val="bg1"/>
                  </a:solidFill>
                  <a:latin typeface="【嵐】皎月体" panose="020B0604000101010104" pitchFamily="34" charset="-122"/>
                  <a:ea typeface="【嵐】皎月体" panose="020B0604000101010104" pitchFamily="34" charset="-122"/>
                  <a:cs typeface="【阿西】美丽心情42" panose="030F0702030302020204" pitchFamily="66" charset="-128"/>
                </a:rPr>
                <a:t>做任何事情</a:t>
              </a:r>
            </a:p>
          </p:txBody>
        </p:sp>
      </p:grpSp>
      <p:grpSp>
        <p:nvGrpSpPr>
          <p:cNvPr id="13" name="组合 12"/>
          <p:cNvGrpSpPr/>
          <p:nvPr/>
        </p:nvGrpSpPr>
        <p:grpSpPr>
          <a:xfrm>
            <a:off x="6059880" y="4423316"/>
            <a:ext cx="2979028" cy="1805419"/>
            <a:chOff x="6573774" y="2685139"/>
            <a:chExt cx="3263255" cy="2946400"/>
          </a:xfrm>
        </p:grpSpPr>
        <p:grpSp>
          <p:nvGrpSpPr>
            <p:cNvPr id="14" name="组合 13"/>
            <p:cNvGrpSpPr/>
            <p:nvPr/>
          </p:nvGrpSpPr>
          <p:grpSpPr>
            <a:xfrm>
              <a:off x="6573774" y="2685139"/>
              <a:ext cx="3263255" cy="2946400"/>
              <a:chOff x="6573774" y="2685139"/>
              <a:chExt cx="3263255" cy="2946400"/>
            </a:xfrm>
            <a:effectLst>
              <a:outerShdw blurRad="50800" dist="38100" dir="2700000" algn="tl" rotWithShape="0">
                <a:prstClr val="black">
                  <a:alpha val="40000"/>
                </a:prstClr>
              </a:outerShdw>
            </a:effectLst>
          </p:grpSpPr>
          <p:sp>
            <p:nvSpPr>
              <p:cNvPr id="16" name="椭圆形标注 15"/>
              <p:cNvSpPr/>
              <p:nvPr/>
            </p:nvSpPr>
            <p:spPr>
              <a:xfrm flipH="1">
                <a:off x="6573774" y="2685139"/>
                <a:ext cx="3263255" cy="2946400"/>
              </a:xfrm>
              <a:prstGeom prst="wedgeEllipseCallout">
                <a:avLst/>
              </a:prstGeom>
              <a:solidFill>
                <a:srgbClr val="179A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形标注 16"/>
              <p:cNvSpPr/>
              <p:nvPr/>
            </p:nvSpPr>
            <p:spPr>
              <a:xfrm flipH="1">
                <a:off x="6707523" y="2881086"/>
                <a:ext cx="2995756" cy="2554511"/>
              </a:xfrm>
              <a:prstGeom prst="wedgeEllipseCallout">
                <a:avLst>
                  <a:gd name="adj1" fmla="val -19696"/>
                  <a:gd name="adj2" fmla="val 62180"/>
                </a:avLst>
              </a:prstGeom>
              <a:noFill/>
              <a:ln w="3810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000" dirty="0">
                  <a:latin typeface="方正喵呜体" panose="02010600010101010101" pitchFamily="2" charset="-122"/>
                  <a:ea typeface="方正喵呜体" panose="02010600010101010101" pitchFamily="2" charset="-122"/>
                </a:endParaRPr>
              </a:p>
            </p:txBody>
          </p:sp>
        </p:grpSp>
        <p:sp>
          <p:nvSpPr>
            <p:cNvPr id="15" name="矩形 14"/>
            <p:cNvSpPr/>
            <p:nvPr/>
          </p:nvSpPr>
          <p:spPr>
            <a:xfrm>
              <a:off x="7220441" y="3399680"/>
              <a:ext cx="1995401" cy="1557079"/>
            </a:xfrm>
            <a:prstGeom prst="rect">
              <a:avLst/>
            </a:prstGeom>
          </p:spPr>
          <p:txBody>
            <a:bodyPr wrap="square">
              <a:spAutoFit/>
            </a:bodyPr>
            <a:lstStyle/>
            <a:p>
              <a:pPr algn="dist"/>
              <a:r>
                <a:rPr lang="zh-CN" altLang="en-US" sz="2800" dirty="0">
                  <a:solidFill>
                    <a:schemeClr val="bg1"/>
                  </a:solidFill>
                  <a:latin typeface="【嵐】皎月体" panose="020B0604000101010104" pitchFamily="34" charset="-122"/>
                  <a:ea typeface="【嵐】皎月体" panose="020B0604000101010104" pitchFamily="34" charset="-122"/>
                </a:rPr>
                <a:t>总是想和</a:t>
              </a:r>
              <a:r>
                <a:rPr lang="en-US" altLang="zh-CN" sz="2800" dirty="0">
                  <a:solidFill>
                    <a:schemeClr val="bg1"/>
                  </a:solidFill>
                  <a:latin typeface="【嵐】皎月体" panose="020B0604000101010104" pitchFamily="34" charset="-122"/>
                  <a:ea typeface="【嵐】皎月体" panose="020B0604000101010104" pitchFamily="34" charset="-122"/>
                </a:rPr>
                <a:t>ta</a:t>
              </a:r>
              <a:r>
                <a:rPr lang="zh-CN" altLang="en-US" sz="2800" dirty="0">
                  <a:solidFill>
                    <a:schemeClr val="bg1"/>
                  </a:solidFill>
                  <a:latin typeface="【嵐】皎月体" panose="020B0604000101010104" pitchFamily="34" charset="-122"/>
                  <a:ea typeface="【嵐】皎月体" panose="020B0604000101010104" pitchFamily="34" charset="-122"/>
                </a:rPr>
                <a:t>聊天</a:t>
              </a:r>
            </a:p>
          </p:txBody>
        </p:sp>
      </p:grpSp>
      <p:sp>
        <p:nvSpPr>
          <p:cNvPr id="18" name="矩形 17">
            <a:extLst>
              <a:ext uri="{FF2B5EF4-FFF2-40B4-BE49-F238E27FC236}">
                <a16:creationId xmlns:a16="http://schemas.microsoft.com/office/drawing/2014/main" id="{066B9EA9-93CF-4CC8-9C5A-D6A2F26C8322}"/>
              </a:ext>
            </a:extLst>
          </p:cNvPr>
          <p:cNvSpPr/>
          <p:nvPr/>
        </p:nvSpPr>
        <p:spPr>
          <a:xfrm>
            <a:off x="4204566" y="1471858"/>
            <a:ext cx="4165914" cy="1323439"/>
          </a:xfrm>
          <a:prstGeom prst="rect">
            <a:avLst/>
          </a:prstGeom>
        </p:spPr>
        <p:txBody>
          <a:bodyPr wrap="square">
            <a:spAutoFit/>
          </a:bodyPr>
          <a:lstStyle/>
          <a:p>
            <a:r>
              <a:rPr lang="en-US" altLang="zh-CN" sz="8000" dirty="0">
                <a:solidFill>
                  <a:srgbClr val="179ACD"/>
                </a:solidFill>
                <a:latin typeface="Aharoni" panose="02010803020104030203" pitchFamily="2" charset="-79"/>
                <a:ea typeface="【嵐】皎月体" panose="020B0604000101010104" pitchFamily="34" charset="-122"/>
                <a:cs typeface="Aharoni" panose="02010803020104030203" pitchFamily="2" charset="-79"/>
              </a:rPr>
              <a:t>What is</a:t>
            </a:r>
            <a:endParaRPr lang="zh-CN" altLang="zh-CN" sz="8000" dirty="0">
              <a:solidFill>
                <a:srgbClr val="179ACD"/>
              </a:solidFill>
              <a:latin typeface="Aharoni" panose="02010803020104030203" pitchFamily="2" charset="-79"/>
              <a:ea typeface="【嵐】皎月体" panose="020B0604000101010104" pitchFamily="34" charset="-122"/>
              <a:cs typeface="Aharoni" panose="02010803020104030203" pitchFamily="2" charset="-79"/>
            </a:endParaRPr>
          </a:p>
        </p:txBody>
      </p:sp>
      <p:grpSp>
        <p:nvGrpSpPr>
          <p:cNvPr id="19" name="组合 18">
            <a:extLst>
              <a:ext uri="{FF2B5EF4-FFF2-40B4-BE49-F238E27FC236}">
                <a16:creationId xmlns:a16="http://schemas.microsoft.com/office/drawing/2014/main" id="{3336F8FB-17DB-4804-956E-C88464F993EB}"/>
              </a:ext>
            </a:extLst>
          </p:cNvPr>
          <p:cNvGrpSpPr/>
          <p:nvPr/>
        </p:nvGrpSpPr>
        <p:grpSpPr>
          <a:xfrm>
            <a:off x="8370480" y="2011971"/>
            <a:ext cx="2472632" cy="1429657"/>
            <a:chOff x="6573772" y="2646544"/>
            <a:chExt cx="3263255" cy="2946400"/>
          </a:xfrm>
        </p:grpSpPr>
        <p:grpSp>
          <p:nvGrpSpPr>
            <p:cNvPr id="20" name="组合 19">
              <a:extLst>
                <a:ext uri="{FF2B5EF4-FFF2-40B4-BE49-F238E27FC236}">
                  <a16:creationId xmlns:a16="http://schemas.microsoft.com/office/drawing/2014/main" id="{229125ED-78AD-4832-94C3-B9C44E02174C}"/>
                </a:ext>
              </a:extLst>
            </p:cNvPr>
            <p:cNvGrpSpPr/>
            <p:nvPr/>
          </p:nvGrpSpPr>
          <p:grpSpPr>
            <a:xfrm>
              <a:off x="6573772" y="2646544"/>
              <a:ext cx="3263255" cy="2946400"/>
              <a:chOff x="6573772" y="2646544"/>
              <a:chExt cx="3263255" cy="2946400"/>
            </a:xfrm>
            <a:effectLst>
              <a:outerShdw blurRad="50800" dist="38100" dir="2700000" algn="tl" rotWithShape="0">
                <a:prstClr val="black">
                  <a:alpha val="40000"/>
                </a:prstClr>
              </a:outerShdw>
            </a:effectLst>
          </p:grpSpPr>
          <p:sp>
            <p:nvSpPr>
              <p:cNvPr id="22" name="椭圆形标注 15">
                <a:extLst>
                  <a:ext uri="{FF2B5EF4-FFF2-40B4-BE49-F238E27FC236}">
                    <a16:creationId xmlns:a16="http://schemas.microsoft.com/office/drawing/2014/main" id="{D1FDCF70-4BF3-46B0-93AA-01B00BDC8785}"/>
                  </a:ext>
                </a:extLst>
              </p:cNvPr>
              <p:cNvSpPr/>
              <p:nvPr/>
            </p:nvSpPr>
            <p:spPr>
              <a:xfrm flipH="1">
                <a:off x="6573772" y="2646544"/>
                <a:ext cx="3263255" cy="2946400"/>
              </a:xfrm>
              <a:prstGeom prst="wedgeEllipseCallout">
                <a:avLst/>
              </a:prstGeom>
              <a:solidFill>
                <a:srgbClr val="179A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形标注 16">
                <a:extLst>
                  <a:ext uri="{FF2B5EF4-FFF2-40B4-BE49-F238E27FC236}">
                    <a16:creationId xmlns:a16="http://schemas.microsoft.com/office/drawing/2014/main" id="{4D883971-75BF-4DBF-8599-02F18BF49D19}"/>
                  </a:ext>
                </a:extLst>
              </p:cNvPr>
              <p:cNvSpPr/>
              <p:nvPr/>
            </p:nvSpPr>
            <p:spPr>
              <a:xfrm flipH="1">
                <a:off x="6707523" y="2881086"/>
                <a:ext cx="2995756" cy="2554511"/>
              </a:xfrm>
              <a:prstGeom prst="wedgeEllipseCallout">
                <a:avLst>
                  <a:gd name="adj1" fmla="val -19696"/>
                  <a:gd name="adj2" fmla="val 62180"/>
                </a:avLst>
              </a:prstGeom>
              <a:noFill/>
              <a:ln w="3810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000" dirty="0">
                  <a:latin typeface="方正喵呜体" panose="02010600010101010101" pitchFamily="2" charset="-122"/>
                  <a:ea typeface="方正喵呜体" panose="02010600010101010101" pitchFamily="2" charset="-122"/>
                </a:endParaRPr>
              </a:p>
            </p:txBody>
          </p:sp>
        </p:grpSp>
        <p:sp>
          <p:nvSpPr>
            <p:cNvPr id="21" name="矩形 20">
              <a:extLst>
                <a:ext uri="{FF2B5EF4-FFF2-40B4-BE49-F238E27FC236}">
                  <a16:creationId xmlns:a16="http://schemas.microsoft.com/office/drawing/2014/main" id="{A7D5F052-AB2C-42FA-A780-EDE82E400E16}"/>
                </a:ext>
              </a:extLst>
            </p:cNvPr>
            <p:cNvSpPr/>
            <p:nvPr/>
          </p:nvSpPr>
          <p:spPr>
            <a:xfrm>
              <a:off x="7240837" y="3382665"/>
              <a:ext cx="1859424" cy="1712613"/>
            </a:xfrm>
            <a:prstGeom prst="rect">
              <a:avLst/>
            </a:prstGeom>
          </p:spPr>
          <p:txBody>
            <a:bodyPr wrap="square">
              <a:spAutoFit/>
            </a:bodyPr>
            <a:lstStyle/>
            <a:p>
              <a:pPr algn="dist"/>
              <a:r>
                <a:rPr lang="zh-CN" altLang="en-US" sz="2400" dirty="0">
                  <a:solidFill>
                    <a:schemeClr val="bg1"/>
                  </a:solidFill>
                  <a:latin typeface="【嵐】皎月体" panose="020B0604000101010104" pitchFamily="34" charset="-122"/>
                  <a:ea typeface="【嵐】皎月体" panose="020B0604000101010104" pitchFamily="34" charset="-122"/>
                </a:rPr>
                <a:t>见到</a:t>
              </a:r>
              <a:r>
                <a:rPr lang="en-US" altLang="zh-CN" sz="2400" dirty="0">
                  <a:solidFill>
                    <a:schemeClr val="bg1"/>
                  </a:solidFill>
                  <a:latin typeface="【嵐】皎月体" panose="020B0604000101010104" pitchFamily="34" charset="-122"/>
                  <a:ea typeface="【嵐】皎月体" panose="020B0604000101010104" pitchFamily="34" charset="-122"/>
                </a:rPr>
                <a:t>ta</a:t>
              </a:r>
              <a:r>
                <a:rPr lang="zh-CN" altLang="en-US" sz="2400" dirty="0">
                  <a:solidFill>
                    <a:schemeClr val="bg1"/>
                  </a:solidFill>
                  <a:latin typeface="【嵐】皎月体" panose="020B0604000101010104" pitchFamily="34" charset="-122"/>
                  <a:ea typeface="【嵐】皎月体" panose="020B0604000101010104" pitchFamily="34" charset="-122"/>
                </a:rPr>
                <a:t>就心跳加速</a:t>
              </a:r>
            </a:p>
          </p:txBody>
        </p:sp>
      </p:grpSp>
    </p:spTree>
    <p:extLst>
      <p:ext uri="{BB962C8B-B14F-4D97-AF65-F5344CB8AC3E}">
        <p14:creationId xmlns:p14="http://schemas.microsoft.com/office/powerpoint/2010/main" val="3555838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任意多边形 10"/>
          <p:cNvSpPr/>
          <p:nvPr/>
        </p:nvSpPr>
        <p:spPr>
          <a:xfrm>
            <a:off x="-253289" y="-390192"/>
            <a:ext cx="12682519" cy="1369454"/>
          </a:xfrm>
          <a:custGeom>
            <a:avLst/>
            <a:gdLst>
              <a:gd name="connsiteX0" fmla="*/ 1644665 w 12682519"/>
              <a:gd name="connsiteY0" fmla="*/ 1359223 h 1369454"/>
              <a:gd name="connsiteX1" fmla="*/ 1644690 w 12682519"/>
              <a:gd name="connsiteY1" fmla="*/ 1367663 h 1369454"/>
              <a:gd name="connsiteX2" fmla="*/ 1028960 w 12682519"/>
              <a:gd name="connsiteY2" fmla="*/ 1369454 h 1369454"/>
              <a:gd name="connsiteX3" fmla="*/ 1028930 w 12682519"/>
              <a:gd name="connsiteY3" fmla="*/ 1359223 h 1369454"/>
              <a:gd name="connsiteX4" fmla="*/ 12682519 w 12682519"/>
              <a:gd name="connsiteY4" fmla="*/ 0 h 1369454"/>
              <a:gd name="connsiteX5" fmla="*/ 12682519 w 12682519"/>
              <a:gd name="connsiteY5" fmla="*/ 1359223 h 1369454"/>
              <a:gd name="connsiteX6" fmla="*/ 1644665 w 12682519"/>
              <a:gd name="connsiteY6" fmla="*/ 1359223 h 1369454"/>
              <a:gd name="connsiteX7" fmla="*/ 1643043 w 12682519"/>
              <a:gd name="connsiteY7" fmla="*/ 801553 h 1369454"/>
              <a:gd name="connsiteX8" fmla="*/ 1334698 w 12682519"/>
              <a:gd name="connsiteY8" fmla="*/ 637353 h 1369454"/>
              <a:gd name="connsiteX9" fmla="*/ 1027313 w 12682519"/>
              <a:gd name="connsiteY9" fmla="*/ 803344 h 1369454"/>
              <a:gd name="connsiteX10" fmla="*/ 1028930 w 12682519"/>
              <a:gd name="connsiteY10" fmla="*/ 1359223 h 1369454"/>
              <a:gd name="connsiteX11" fmla="*/ 0 w 12682519"/>
              <a:gd name="connsiteY11" fmla="*/ 1359223 h 1369454"/>
              <a:gd name="connsiteX12" fmla="*/ 0 w 12682519"/>
              <a:gd name="connsiteY12" fmla="*/ 0 h 1369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682519" h="1369454">
                <a:moveTo>
                  <a:pt x="1644665" y="1359223"/>
                </a:moveTo>
                <a:lnTo>
                  <a:pt x="1644690" y="1367663"/>
                </a:lnTo>
                <a:lnTo>
                  <a:pt x="1028960" y="1369454"/>
                </a:lnTo>
                <a:lnTo>
                  <a:pt x="1028930" y="1359223"/>
                </a:lnTo>
                <a:close/>
                <a:moveTo>
                  <a:pt x="12682519" y="0"/>
                </a:moveTo>
                <a:lnTo>
                  <a:pt x="12682519" y="1359223"/>
                </a:lnTo>
                <a:lnTo>
                  <a:pt x="1644665" y="1359223"/>
                </a:lnTo>
                <a:lnTo>
                  <a:pt x="1643043" y="801553"/>
                </a:lnTo>
                <a:lnTo>
                  <a:pt x="1334698" y="637353"/>
                </a:lnTo>
                <a:lnTo>
                  <a:pt x="1027313" y="803344"/>
                </a:lnTo>
                <a:lnTo>
                  <a:pt x="1028930" y="1359223"/>
                </a:lnTo>
                <a:lnTo>
                  <a:pt x="0" y="1359223"/>
                </a:lnTo>
                <a:lnTo>
                  <a:pt x="0" y="0"/>
                </a:lnTo>
                <a:close/>
              </a:path>
            </a:pathLst>
          </a:custGeom>
          <a:solidFill>
            <a:srgbClr val="F6C1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文本框 9"/>
          <p:cNvSpPr txBox="1"/>
          <p:nvPr/>
        </p:nvSpPr>
        <p:spPr>
          <a:xfrm rot="21416591">
            <a:off x="787129" y="314606"/>
            <a:ext cx="646331" cy="646331"/>
          </a:xfrm>
          <a:prstGeom prst="rect">
            <a:avLst/>
          </a:prstGeom>
          <a:noFill/>
        </p:spPr>
        <p:txBody>
          <a:bodyPr wrap="none" rtlCol="0">
            <a:spAutoFit/>
          </a:bodyPr>
          <a:lstStyle/>
          <a:p>
            <a:r>
              <a:rPr lang="zh-CN" altLang="en-US" sz="3600" dirty="0">
                <a:solidFill>
                  <a:srgbClr val="F6C100"/>
                </a:solidFill>
                <a:effectLst>
                  <a:outerShdw blurRad="38100" dist="38100" dir="2700000" algn="tl">
                    <a:srgbClr val="000000">
                      <a:alpha val="43137"/>
                    </a:srgbClr>
                  </a:outerShdw>
                </a:effectLst>
                <a:latin typeface="方正喵呜体" panose="02010600010101010101" pitchFamily="2" charset="-122"/>
                <a:ea typeface="方正喵呜体" panose="02010600010101010101" pitchFamily="2" charset="-122"/>
              </a:rPr>
              <a:t>序</a:t>
            </a:r>
          </a:p>
        </p:txBody>
      </p:sp>
      <p:sp>
        <p:nvSpPr>
          <p:cNvPr id="24" name="文本框 23">
            <a:extLst>
              <a:ext uri="{FF2B5EF4-FFF2-40B4-BE49-F238E27FC236}">
                <a16:creationId xmlns:a16="http://schemas.microsoft.com/office/drawing/2014/main" id="{31DB1EB7-3764-4C3B-A570-EBB43664A221}"/>
              </a:ext>
            </a:extLst>
          </p:cNvPr>
          <p:cNvSpPr txBox="1"/>
          <p:nvPr/>
        </p:nvSpPr>
        <p:spPr>
          <a:xfrm>
            <a:off x="1494345" y="89436"/>
            <a:ext cx="9407805" cy="923330"/>
          </a:xfrm>
          <a:prstGeom prst="rect">
            <a:avLst/>
          </a:prstGeom>
          <a:noFill/>
        </p:spPr>
        <p:txBody>
          <a:bodyPr wrap="square" rtlCol="0">
            <a:spAutoFit/>
          </a:bodyPr>
          <a:lstStyle/>
          <a:p>
            <a:pPr>
              <a:tabLst>
                <a:tab pos="4037013" algn="l"/>
              </a:tabLst>
            </a:pPr>
            <a:r>
              <a:rPr lang="zh-CN" altLang="en-US" sz="5400" b="1" dirty="0">
                <a:solidFill>
                  <a:schemeClr val="bg1"/>
                </a:solidFill>
                <a:effectLst>
                  <a:outerShdw blurRad="50800" dist="38100" dir="2700000" algn="tl" rotWithShape="0">
                    <a:prstClr val="black">
                      <a:alpha val="40000"/>
                    </a:prstClr>
                  </a:outerShdw>
                </a:effectLst>
                <a:latin typeface="+mn-ea"/>
              </a:rPr>
              <a:t>目录</a:t>
            </a:r>
          </a:p>
        </p:txBody>
      </p:sp>
      <p:grpSp>
        <p:nvGrpSpPr>
          <p:cNvPr id="3" name="グループ化 2">
            <a:extLst>
              <a:ext uri="{FF2B5EF4-FFF2-40B4-BE49-F238E27FC236}">
                <a16:creationId xmlns:a16="http://schemas.microsoft.com/office/drawing/2014/main" id="{FF1E5D5B-A011-4E56-9CD0-280765A95F28}"/>
              </a:ext>
            </a:extLst>
          </p:cNvPr>
          <p:cNvGrpSpPr/>
          <p:nvPr/>
        </p:nvGrpSpPr>
        <p:grpSpPr>
          <a:xfrm>
            <a:off x="1494345" y="1928505"/>
            <a:ext cx="8318929" cy="4017645"/>
            <a:chOff x="1685012" y="2637422"/>
            <a:chExt cx="8318929" cy="4017645"/>
          </a:xfrm>
        </p:grpSpPr>
        <p:sp>
          <p:nvSpPr>
            <p:cNvPr id="5" name="フリーフォーム: 図形 4">
              <a:extLst>
                <a:ext uri="{FF2B5EF4-FFF2-40B4-BE49-F238E27FC236}">
                  <a16:creationId xmlns:a16="http://schemas.microsoft.com/office/drawing/2014/main" id="{162B5457-5BBD-40C0-91A3-487C1F5DA1FA}"/>
                </a:ext>
              </a:extLst>
            </p:cNvPr>
            <p:cNvSpPr/>
            <p:nvPr/>
          </p:nvSpPr>
          <p:spPr>
            <a:xfrm>
              <a:off x="1685012" y="2637422"/>
              <a:ext cx="8318929" cy="930735"/>
            </a:xfrm>
            <a:custGeom>
              <a:avLst/>
              <a:gdLst>
                <a:gd name="connsiteX0" fmla="*/ 0 w 8318929"/>
                <a:gd name="connsiteY0" fmla="*/ 155126 h 930735"/>
                <a:gd name="connsiteX1" fmla="*/ 155126 w 8318929"/>
                <a:gd name="connsiteY1" fmla="*/ 0 h 930735"/>
                <a:gd name="connsiteX2" fmla="*/ 8163803 w 8318929"/>
                <a:gd name="connsiteY2" fmla="*/ 0 h 930735"/>
                <a:gd name="connsiteX3" fmla="*/ 8318929 w 8318929"/>
                <a:gd name="connsiteY3" fmla="*/ 155126 h 930735"/>
                <a:gd name="connsiteX4" fmla="*/ 8318929 w 8318929"/>
                <a:gd name="connsiteY4" fmla="*/ 775609 h 930735"/>
                <a:gd name="connsiteX5" fmla="*/ 8163803 w 8318929"/>
                <a:gd name="connsiteY5" fmla="*/ 930735 h 930735"/>
                <a:gd name="connsiteX6" fmla="*/ 155126 w 8318929"/>
                <a:gd name="connsiteY6" fmla="*/ 930735 h 930735"/>
                <a:gd name="connsiteX7" fmla="*/ 0 w 8318929"/>
                <a:gd name="connsiteY7" fmla="*/ 775609 h 930735"/>
                <a:gd name="connsiteX8" fmla="*/ 0 w 8318929"/>
                <a:gd name="connsiteY8" fmla="*/ 155126 h 930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318929" h="930735">
                  <a:moveTo>
                    <a:pt x="0" y="155126"/>
                  </a:moveTo>
                  <a:cubicBezTo>
                    <a:pt x="0" y="69452"/>
                    <a:pt x="69452" y="0"/>
                    <a:pt x="155126" y="0"/>
                  </a:cubicBezTo>
                  <a:lnTo>
                    <a:pt x="8163803" y="0"/>
                  </a:lnTo>
                  <a:cubicBezTo>
                    <a:pt x="8249477" y="0"/>
                    <a:pt x="8318929" y="69452"/>
                    <a:pt x="8318929" y="155126"/>
                  </a:cubicBezTo>
                  <a:lnTo>
                    <a:pt x="8318929" y="775609"/>
                  </a:lnTo>
                  <a:cubicBezTo>
                    <a:pt x="8318929" y="861283"/>
                    <a:pt x="8249477" y="930735"/>
                    <a:pt x="8163803" y="930735"/>
                  </a:cubicBezTo>
                  <a:lnTo>
                    <a:pt x="155126" y="930735"/>
                  </a:lnTo>
                  <a:cubicBezTo>
                    <a:pt x="69452" y="930735"/>
                    <a:pt x="0" y="861283"/>
                    <a:pt x="0" y="775609"/>
                  </a:cubicBezTo>
                  <a:lnTo>
                    <a:pt x="0" y="155126"/>
                  </a:lnTo>
                  <a:close/>
                </a:path>
              </a:pathLst>
            </a:custGeom>
          </p:spPr>
          <p:style>
            <a:lnRef idx="2">
              <a:schemeClr val="lt1">
                <a:hueOff val="0"/>
                <a:satOff val="0"/>
                <a:lumOff val="0"/>
                <a:alphaOff val="0"/>
              </a:schemeClr>
            </a:lnRef>
            <a:fillRef idx="1">
              <a:schemeClr val="accent5">
                <a:hueOff val="-2451115"/>
                <a:satOff val="-3409"/>
                <a:lumOff val="-1307"/>
                <a:alphaOff val="0"/>
              </a:schemeClr>
            </a:fillRef>
            <a:effectRef idx="0">
              <a:schemeClr val="accent5">
                <a:hueOff val="-2451115"/>
                <a:satOff val="-3409"/>
                <a:lumOff val="-1307"/>
                <a:alphaOff val="0"/>
              </a:schemeClr>
            </a:effectRef>
            <a:fontRef idx="minor">
              <a:schemeClr val="lt1"/>
            </a:fontRef>
          </p:style>
          <p:txBody>
            <a:bodyPr spcFirstLastPara="0" vert="horz" wrap="square" lIns="186405" tIns="186405" rIns="186405" bIns="186405" numCol="1" spcCol="1270" anchor="ctr" anchorCtr="0">
              <a:noAutofit/>
            </a:bodyPr>
            <a:lstStyle/>
            <a:p>
              <a:pPr marL="0" lvl="0" indent="0" algn="l" defTabSz="1644650">
                <a:lnSpc>
                  <a:spcPct val="90000"/>
                </a:lnSpc>
                <a:spcBef>
                  <a:spcPct val="0"/>
                </a:spcBef>
                <a:spcAft>
                  <a:spcPct val="35000"/>
                </a:spcAft>
                <a:buNone/>
              </a:pPr>
              <a:r>
                <a:rPr lang="en-US" sz="3700" kern="1200" dirty="0"/>
                <a:t>1 </a:t>
              </a:r>
              <a:r>
                <a:rPr lang="zh-CN" altLang="en-US" sz="3700" kern="1200" dirty="0"/>
                <a:t>什么是爱情</a:t>
              </a:r>
              <a:endParaRPr lang="zh-CN" sz="3700" kern="1200" dirty="0"/>
            </a:p>
          </p:txBody>
        </p:sp>
        <p:sp>
          <p:nvSpPr>
            <p:cNvPr id="6" name="フリーフォーム: 図形 5">
              <a:extLst>
                <a:ext uri="{FF2B5EF4-FFF2-40B4-BE49-F238E27FC236}">
                  <a16:creationId xmlns:a16="http://schemas.microsoft.com/office/drawing/2014/main" id="{C3BA919F-2B89-4B1C-AA0F-FDCBDAB6001B}"/>
                </a:ext>
              </a:extLst>
            </p:cNvPr>
            <p:cNvSpPr/>
            <p:nvPr/>
          </p:nvSpPr>
          <p:spPr>
            <a:xfrm>
              <a:off x="1685012" y="3568157"/>
              <a:ext cx="8318929" cy="612720"/>
            </a:xfrm>
            <a:custGeom>
              <a:avLst/>
              <a:gdLst>
                <a:gd name="connsiteX0" fmla="*/ 0 w 8318929"/>
                <a:gd name="connsiteY0" fmla="*/ 0 h 612720"/>
                <a:gd name="connsiteX1" fmla="*/ 8318929 w 8318929"/>
                <a:gd name="connsiteY1" fmla="*/ 0 h 612720"/>
                <a:gd name="connsiteX2" fmla="*/ 8318929 w 8318929"/>
                <a:gd name="connsiteY2" fmla="*/ 612720 h 612720"/>
                <a:gd name="connsiteX3" fmla="*/ 0 w 8318929"/>
                <a:gd name="connsiteY3" fmla="*/ 612720 h 612720"/>
                <a:gd name="connsiteX4" fmla="*/ 0 w 8318929"/>
                <a:gd name="connsiteY4" fmla="*/ 0 h 612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18929" h="612720">
                  <a:moveTo>
                    <a:pt x="0" y="0"/>
                  </a:moveTo>
                  <a:lnTo>
                    <a:pt x="8318929" y="0"/>
                  </a:lnTo>
                  <a:lnTo>
                    <a:pt x="8318929" y="612720"/>
                  </a:lnTo>
                  <a:lnTo>
                    <a:pt x="0" y="61272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64126" tIns="46990" rIns="263144" bIns="46990" numCol="1" spcCol="1270" anchor="t" anchorCtr="0">
              <a:noAutofit/>
            </a:bodyPr>
            <a:lstStyle/>
            <a:p>
              <a:pPr marL="285750" lvl="1" indent="-285750" algn="l" defTabSz="1289050">
                <a:lnSpc>
                  <a:spcPct val="90000"/>
                </a:lnSpc>
                <a:spcBef>
                  <a:spcPct val="0"/>
                </a:spcBef>
                <a:spcAft>
                  <a:spcPct val="20000"/>
                </a:spcAft>
                <a:buChar char="•"/>
              </a:pPr>
              <a:endParaRPr lang="zh-CN" sz="2900" kern="1200" dirty="0"/>
            </a:p>
          </p:txBody>
        </p:sp>
        <p:sp>
          <p:nvSpPr>
            <p:cNvPr id="7" name="フリーフォーム: 図形 6">
              <a:extLst>
                <a:ext uri="{FF2B5EF4-FFF2-40B4-BE49-F238E27FC236}">
                  <a16:creationId xmlns:a16="http://schemas.microsoft.com/office/drawing/2014/main" id="{8D19A229-9EDE-4567-A196-CC075A5AB6EC}"/>
                </a:ext>
              </a:extLst>
            </p:cNvPr>
            <p:cNvSpPr/>
            <p:nvPr/>
          </p:nvSpPr>
          <p:spPr>
            <a:xfrm>
              <a:off x="1685012" y="4180877"/>
              <a:ext cx="8318929" cy="930735"/>
            </a:xfrm>
            <a:custGeom>
              <a:avLst/>
              <a:gdLst>
                <a:gd name="connsiteX0" fmla="*/ 0 w 8318929"/>
                <a:gd name="connsiteY0" fmla="*/ 155126 h 930735"/>
                <a:gd name="connsiteX1" fmla="*/ 155126 w 8318929"/>
                <a:gd name="connsiteY1" fmla="*/ 0 h 930735"/>
                <a:gd name="connsiteX2" fmla="*/ 8163803 w 8318929"/>
                <a:gd name="connsiteY2" fmla="*/ 0 h 930735"/>
                <a:gd name="connsiteX3" fmla="*/ 8318929 w 8318929"/>
                <a:gd name="connsiteY3" fmla="*/ 155126 h 930735"/>
                <a:gd name="connsiteX4" fmla="*/ 8318929 w 8318929"/>
                <a:gd name="connsiteY4" fmla="*/ 775609 h 930735"/>
                <a:gd name="connsiteX5" fmla="*/ 8163803 w 8318929"/>
                <a:gd name="connsiteY5" fmla="*/ 930735 h 930735"/>
                <a:gd name="connsiteX6" fmla="*/ 155126 w 8318929"/>
                <a:gd name="connsiteY6" fmla="*/ 930735 h 930735"/>
                <a:gd name="connsiteX7" fmla="*/ 0 w 8318929"/>
                <a:gd name="connsiteY7" fmla="*/ 775609 h 930735"/>
                <a:gd name="connsiteX8" fmla="*/ 0 w 8318929"/>
                <a:gd name="connsiteY8" fmla="*/ 155126 h 930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318929" h="930735">
                  <a:moveTo>
                    <a:pt x="0" y="155126"/>
                  </a:moveTo>
                  <a:cubicBezTo>
                    <a:pt x="0" y="69452"/>
                    <a:pt x="69452" y="0"/>
                    <a:pt x="155126" y="0"/>
                  </a:cubicBezTo>
                  <a:lnTo>
                    <a:pt x="8163803" y="0"/>
                  </a:lnTo>
                  <a:cubicBezTo>
                    <a:pt x="8249477" y="0"/>
                    <a:pt x="8318929" y="69452"/>
                    <a:pt x="8318929" y="155126"/>
                  </a:cubicBezTo>
                  <a:lnTo>
                    <a:pt x="8318929" y="775609"/>
                  </a:lnTo>
                  <a:cubicBezTo>
                    <a:pt x="8318929" y="861283"/>
                    <a:pt x="8249477" y="930735"/>
                    <a:pt x="8163803" y="930735"/>
                  </a:cubicBezTo>
                  <a:lnTo>
                    <a:pt x="155126" y="930735"/>
                  </a:lnTo>
                  <a:cubicBezTo>
                    <a:pt x="69452" y="930735"/>
                    <a:pt x="0" y="861283"/>
                    <a:pt x="0" y="775609"/>
                  </a:cubicBezTo>
                  <a:lnTo>
                    <a:pt x="0" y="155126"/>
                  </a:lnTo>
                  <a:close/>
                </a:path>
              </a:pathLst>
            </a:custGeom>
          </p:spPr>
          <p:style>
            <a:lnRef idx="2">
              <a:schemeClr val="lt1">
                <a:hueOff val="0"/>
                <a:satOff val="0"/>
                <a:lumOff val="0"/>
                <a:alphaOff val="0"/>
              </a:schemeClr>
            </a:lnRef>
            <a:fillRef idx="1">
              <a:schemeClr val="accent5">
                <a:hueOff val="-4902230"/>
                <a:satOff val="-6819"/>
                <a:lumOff val="-2615"/>
                <a:alphaOff val="0"/>
              </a:schemeClr>
            </a:fillRef>
            <a:effectRef idx="0">
              <a:schemeClr val="accent5">
                <a:hueOff val="-4902230"/>
                <a:satOff val="-6819"/>
                <a:lumOff val="-2615"/>
                <a:alphaOff val="0"/>
              </a:schemeClr>
            </a:effectRef>
            <a:fontRef idx="minor">
              <a:schemeClr val="lt1"/>
            </a:fontRef>
          </p:style>
          <p:txBody>
            <a:bodyPr spcFirstLastPara="0" vert="horz" wrap="square" lIns="186405" tIns="186405" rIns="186405" bIns="186405" numCol="1" spcCol="1270" anchor="ctr" anchorCtr="0">
              <a:noAutofit/>
            </a:bodyPr>
            <a:lstStyle/>
            <a:p>
              <a:pPr marL="0" lvl="0" indent="0" algn="l" defTabSz="1644650">
                <a:lnSpc>
                  <a:spcPct val="90000"/>
                </a:lnSpc>
                <a:spcBef>
                  <a:spcPct val="0"/>
                </a:spcBef>
                <a:spcAft>
                  <a:spcPct val="35000"/>
                </a:spcAft>
                <a:buNone/>
              </a:pPr>
              <a:r>
                <a:rPr lang="en-US" sz="3700" kern="1200" dirty="0"/>
                <a:t>2 </a:t>
              </a:r>
              <a:r>
                <a:rPr lang="zh-CN" altLang="en-US" sz="3700" kern="1200" dirty="0"/>
                <a:t>什么样的人更能获得完美的爱</a:t>
              </a:r>
              <a:endParaRPr lang="zh-CN" sz="3700" kern="1200" dirty="0"/>
            </a:p>
          </p:txBody>
        </p:sp>
        <p:sp>
          <p:nvSpPr>
            <p:cNvPr id="8" name="フリーフォーム: 図形 7">
              <a:extLst>
                <a:ext uri="{FF2B5EF4-FFF2-40B4-BE49-F238E27FC236}">
                  <a16:creationId xmlns:a16="http://schemas.microsoft.com/office/drawing/2014/main" id="{43EC996B-9B6A-4DE8-BEF8-C33C5F0AC9D9}"/>
                </a:ext>
              </a:extLst>
            </p:cNvPr>
            <p:cNvSpPr/>
            <p:nvPr/>
          </p:nvSpPr>
          <p:spPr>
            <a:xfrm>
              <a:off x="1685012" y="5111612"/>
              <a:ext cx="8318929" cy="612720"/>
            </a:xfrm>
            <a:custGeom>
              <a:avLst/>
              <a:gdLst>
                <a:gd name="connsiteX0" fmla="*/ 0 w 8318929"/>
                <a:gd name="connsiteY0" fmla="*/ 0 h 612720"/>
                <a:gd name="connsiteX1" fmla="*/ 8318929 w 8318929"/>
                <a:gd name="connsiteY1" fmla="*/ 0 h 612720"/>
                <a:gd name="connsiteX2" fmla="*/ 8318929 w 8318929"/>
                <a:gd name="connsiteY2" fmla="*/ 612720 h 612720"/>
                <a:gd name="connsiteX3" fmla="*/ 0 w 8318929"/>
                <a:gd name="connsiteY3" fmla="*/ 612720 h 612720"/>
                <a:gd name="connsiteX4" fmla="*/ 0 w 8318929"/>
                <a:gd name="connsiteY4" fmla="*/ 0 h 612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18929" h="612720">
                  <a:moveTo>
                    <a:pt x="0" y="0"/>
                  </a:moveTo>
                  <a:lnTo>
                    <a:pt x="8318929" y="0"/>
                  </a:lnTo>
                  <a:lnTo>
                    <a:pt x="8318929" y="612720"/>
                  </a:lnTo>
                  <a:lnTo>
                    <a:pt x="0" y="61272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64126" tIns="46990" rIns="263144" bIns="46990" numCol="1" spcCol="1270" anchor="t" anchorCtr="0">
              <a:noAutofit/>
            </a:bodyPr>
            <a:lstStyle/>
            <a:p>
              <a:pPr marL="285750" lvl="1" indent="-285750" algn="l" defTabSz="1289050">
                <a:lnSpc>
                  <a:spcPct val="90000"/>
                </a:lnSpc>
                <a:spcBef>
                  <a:spcPct val="0"/>
                </a:spcBef>
                <a:spcAft>
                  <a:spcPct val="20000"/>
                </a:spcAft>
                <a:buChar char="•"/>
              </a:pPr>
              <a:endParaRPr lang="zh-CN" sz="2900" kern="1200" dirty="0"/>
            </a:p>
          </p:txBody>
        </p:sp>
        <p:sp>
          <p:nvSpPr>
            <p:cNvPr id="9" name="フリーフォーム: 図形 8">
              <a:extLst>
                <a:ext uri="{FF2B5EF4-FFF2-40B4-BE49-F238E27FC236}">
                  <a16:creationId xmlns:a16="http://schemas.microsoft.com/office/drawing/2014/main" id="{09C1062E-3D98-4C75-8CBE-C5E1C0C718B7}"/>
                </a:ext>
              </a:extLst>
            </p:cNvPr>
            <p:cNvSpPr/>
            <p:nvPr/>
          </p:nvSpPr>
          <p:spPr>
            <a:xfrm>
              <a:off x="1685012" y="5724332"/>
              <a:ext cx="8318929" cy="930735"/>
            </a:xfrm>
            <a:custGeom>
              <a:avLst/>
              <a:gdLst>
                <a:gd name="connsiteX0" fmla="*/ 0 w 8318929"/>
                <a:gd name="connsiteY0" fmla="*/ 155126 h 930735"/>
                <a:gd name="connsiteX1" fmla="*/ 155126 w 8318929"/>
                <a:gd name="connsiteY1" fmla="*/ 0 h 930735"/>
                <a:gd name="connsiteX2" fmla="*/ 8163803 w 8318929"/>
                <a:gd name="connsiteY2" fmla="*/ 0 h 930735"/>
                <a:gd name="connsiteX3" fmla="*/ 8318929 w 8318929"/>
                <a:gd name="connsiteY3" fmla="*/ 155126 h 930735"/>
                <a:gd name="connsiteX4" fmla="*/ 8318929 w 8318929"/>
                <a:gd name="connsiteY4" fmla="*/ 775609 h 930735"/>
                <a:gd name="connsiteX5" fmla="*/ 8163803 w 8318929"/>
                <a:gd name="connsiteY5" fmla="*/ 930735 h 930735"/>
                <a:gd name="connsiteX6" fmla="*/ 155126 w 8318929"/>
                <a:gd name="connsiteY6" fmla="*/ 930735 h 930735"/>
                <a:gd name="connsiteX7" fmla="*/ 0 w 8318929"/>
                <a:gd name="connsiteY7" fmla="*/ 775609 h 930735"/>
                <a:gd name="connsiteX8" fmla="*/ 0 w 8318929"/>
                <a:gd name="connsiteY8" fmla="*/ 155126 h 930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318929" h="930735">
                  <a:moveTo>
                    <a:pt x="0" y="155126"/>
                  </a:moveTo>
                  <a:cubicBezTo>
                    <a:pt x="0" y="69452"/>
                    <a:pt x="69452" y="0"/>
                    <a:pt x="155126" y="0"/>
                  </a:cubicBezTo>
                  <a:lnTo>
                    <a:pt x="8163803" y="0"/>
                  </a:lnTo>
                  <a:cubicBezTo>
                    <a:pt x="8249477" y="0"/>
                    <a:pt x="8318929" y="69452"/>
                    <a:pt x="8318929" y="155126"/>
                  </a:cubicBezTo>
                  <a:lnTo>
                    <a:pt x="8318929" y="775609"/>
                  </a:lnTo>
                  <a:cubicBezTo>
                    <a:pt x="8318929" y="861283"/>
                    <a:pt x="8249477" y="930735"/>
                    <a:pt x="8163803" y="930735"/>
                  </a:cubicBezTo>
                  <a:lnTo>
                    <a:pt x="155126" y="930735"/>
                  </a:lnTo>
                  <a:cubicBezTo>
                    <a:pt x="69452" y="930735"/>
                    <a:pt x="0" y="861283"/>
                    <a:pt x="0" y="775609"/>
                  </a:cubicBezTo>
                  <a:lnTo>
                    <a:pt x="0" y="155126"/>
                  </a:lnTo>
                  <a:close/>
                </a:path>
              </a:pathLst>
            </a:custGeom>
          </p:spPr>
          <p:style>
            <a:lnRef idx="2">
              <a:schemeClr val="lt1">
                <a:hueOff val="0"/>
                <a:satOff val="0"/>
                <a:lumOff val="0"/>
                <a:alphaOff val="0"/>
              </a:schemeClr>
            </a:lnRef>
            <a:fillRef idx="1">
              <a:schemeClr val="accent5">
                <a:hueOff val="-7353344"/>
                <a:satOff val="-10228"/>
                <a:lumOff val="-3922"/>
                <a:alphaOff val="0"/>
              </a:schemeClr>
            </a:fillRef>
            <a:effectRef idx="0">
              <a:schemeClr val="accent5">
                <a:hueOff val="-7353344"/>
                <a:satOff val="-10228"/>
                <a:lumOff val="-3922"/>
                <a:alphaOff val="0"/>
              </a:schemeClr>
            </a:effectRef>
            <a:fontRef idx="minor">
              <a:schemeClr val="lt1"/>
            </a:fontRef>
          </p:style>
          <p:txBody>
            <a:bodyPr spcFirstLastPara="0" vert="horz" wrap="square" lIns="186405" tIns="186405" rIns="186405" bIns="186405" numCol="1" spcCol="1270" anchor="ctr" anchorCtr="0">
              <a:noAutofit/>
            </a:bodyPr>
            <a:lstStyle/>
            <a:p>
              <a:pPr marL="0" lvl="0" indent="0" algn="l" defTabSz="1644650">
                <a:lnSpc>
                  <a:spcPct val="90000"/>
                </a:lnSpc>
                <a:spcBef>
                  <a:spcPct val="0"/>
                </a:spcBef>
                <a:spcAft>
                  <a:spcPct val="35000"/>
                </a:spcAft>
                <a:buNone/>
              </a:pPr>
              <a:r>
                <a:rPr lang="en-US" sz="3700" kern="1200" dirty="0"/>
                <a:t>3 </a:t>
              </a:r>
              <a:r>
                <a:rPr lang="zh-CN" sz="3700" kern="1200" dirty="0"/>
                <a:t>如何</a:t>
              </a:r>
              <a:r>
                <a:rPr lang="zh-CN" altLang="en-US" sz="3700" kern="1200" dirty="0"/>
                <a:t>获得完美的亲密关系</a:t>
              </a:r>
              <a:endParaRPr lang="zh-CN" sz="3700" kern="1200" dirty="0"/>
            </a:p>
          </p:txBody>
        </p:sp>
      </p:grpSp>
    </p:spTree>
    <p:extLst>
      <p:ext uri="{BB962C8B-B14F-4D97-AF65-F5344CB8AC3E}">
        <p14:creationId xmlns:p14="http://schemas.microsoft.com/office/powerpoint/2010/main" val="13782528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rot="208295">
            <a:off x="-253289" y="-390192"/>
            <a:ext cx="12682519" cy="1724883"/>
            <a:chOff x="-253289" y="-390192"/>
            <a:chExt cx="12682519" cy="1724883"/>
          </a:xfrm>
        </p:grpSpPr>
        <p:sp>
          <p:nvSpPr>
            <p:cNvPr id="3" name="任意多边形 2"/>
            <p:cNvSpPr/>
            <p:nvPr/>
          </p:nvSpPr>
          <p:spPr>
            <a:xfrm rot="21395224">
              <a:off x="-253289" y="-390192"/>
              <a:ext cx="12682519" cy="1369454"/>
            </a:xfrm>
            <a:custGeom>
              <a:avLst/>
              <a:gdLst>
                <a:gd name="connsiteX0" fmla="*/ 1644665 w 12682519"/>
                <a:gd name="connsiteY0" fmla="*/ 1359223 h 1369454"/>
                <a:gd name="connsiteX1" fmla="*/ 1644690 w 12682519"/>
                <a:gd name="connsiteY1" fmla="*/ 1367663 h 1369454"/>
                <a:gd name="connsiteX2" fmla="*/ 1028960 w 12682519"/>
                <a:gd name="connsiteY2" fmla="*/ 1369454 h 1369454"/>
                <a:gd name="connsiteX3" fmla="*/ 1028930 w 12682519"/>
                <a:gd name="connsiteY3" fmla="*/ 1359223 h 1369454"/>
                <a:gd name="connsiteX4" fmla="*/ 12682519 w 12682519"/>
                <a:gd name="connsiteY4" fmla="*/ 0 h 1369454"/>
                <a:gd name="connsiteX5" fmla="*/ 12682519 w 12682519"/>
                <a:gd name="connsiteY5" fmla="*/ 1359223 h 1369454"/>
                <a:gd name="connsiteX6" fmla="*/ 1644665 w 12682519"/>
                <a:gd name="connsiteY6" fmla="*/ 1359223 h 1369454"/>
                <a:gd name="connsiteX7" fmla="*/ 1643043 w 12682519"/>
                <a:gd name="connsiteY7" fmla="*/ 801553 h 1369454"/>
                <a:gd name="connsiteX8" fmla="*/ 1334698 w 12682519"/>
                <a:gd name="connsiteY8" fmla="*/ 637353 h 1369454"/>
                <a:gd name="connsiteX9" fmla="*/ 1027313 w 12682519"/>
                <a:gd name="connsiteY9" fmla="*/ 803344 h 1369454"/>
                <a:gd name="connsiteX10" fmla="*/ 1028930 w 12682519"/>
                <a:gd name="connsiteY10" fmla="*/ 1359223 h 1369454"/>
                <a:gd name="connsiteX11" fmla="*/ 0 w 12682519"/>
                <a:gd name="connsiteY11" fmla="*/ 1359223 h 1369454"/>
                <a:gd name="connsiteX12" fmla="*/ 0 w 12682519"/>
                <a:gd name="connsiteY12" fmla="*/ 0 h 1369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682519" h="1369454">
                  <a:moveTo>
                    <a:pt x="1644665" y="1359223"/>
                  </a:moveTo>
                  <a:lnTo>
                    <a:pt x="1644690" y="1367663"/>
                  </a:lnTo>
                  <a:lnTo>
                    <a:pt x="1028960" y="1369454"/>
                  </a:lnTo>
                  <a:lnTo>
                    <a:pt x="1028930" y="1359223"/>
                  </a:lnTo>
                  <a:close/>
                  <a:moveTo>
                    <a:pt x="12682519" y="0"/>
                  </a:moveTo>
                  <a:lnTo>
                    <a:pt x="12682519" y="1359223"/>
                  </a:lnTo>
                  <a:lnTo>
                    <a:pt x="1644665" y="1359223"/>
                  </a:lnTo>
                  <a:lnTo>
                    <a:pt x="1643043" y="801553"/>
                  </a:lnTo>
                  <a:lnTo>
                    <a:pt x="1334698" y="637353"/>
                  </a:lnTo>
                  <a:lnTo>
                    <a:pt x="1027313" y="803344"/>
                  </a:lnTo>
                  <a:lnTo>
                    <a:pt x="1028930" y="1359223"/>
                  </a:lnTo>
                  <a:lnTo>
                    <a:pt x="0" y="1359223"/>
                  </a:lnTo>
                  <a:lnTo>
                    <a:pt x="0" y="0"/>
                  </a:lnTo>
                  <a:close/>
                </a:path>
              </a:pathLst>
            </a:custGeom>
            <a:solidFill>
              <a:srgbClr val="F6C1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文本框 3"/>
            <p:cNvSpPr txBox="1"/>
            <p:nvPr/>
          </p:nvSpPr>
          <p:spPr>
            <a:xfrm rot="21416591">
              <a:off x="852051" y="626805"/>
              <a:ext cx="516488" cy="707886"/>
            </a:xfrm>
            <a:prstGeom prst="rect">
              <a:avLst/>
            </a:prstGeom>
            <a:noFill/>
          </p:spPr>
          <p:txBody>
            <a:bodyPr wrap="none" rtlCol="0">
              <a:spAutoFit/>
            </a:bodyPr>
            <a:lstStyle/>
            <a:p>
              <a:r>
                <a:rPr lang="en-US" altLang="zh-CN" sz="4000" dirty="0">
                  <a:solidFill>
                    <a:srgbClr val="F6C100"/>
                  </a:solidFill>
                  <a:effectLst>
                    <a:outerShdw blurRad="38100" dist="38100" dir="2700000" algn="tl">
                      <a:srgbClr val="000000">
                        <a:alpha val="43137"/>
                      </a:srgbClr>
                    </a:outerShdw>
                  </a:effectLst>
                  <a:latin typeface="Broadway" panose="04040905080B02020502" pitchFamily="82" charset="0"/>
                  <a:ea typeface="方正喵呜体" panose="02010600010101010101" pitchFamily="2" charset="-122"/>
                </a:rPr>
                <a:t>1</a:t>
              </a:r>
              <a:endParaRPr lang="zh-CN" altLang="en-US" sz="4000" dirty="0">
                <a:solidFill>
                  <a:srgbClr val="F6C100"/>
                </a:solidFill>
                <a:effectLst>
                  <a:outerShdw blurRad="38100" dist="38100" dir="2700000" algn="tl">
                    <a:srgbClr val="000000">
                      <a:alpha val="43137"/>
                    </a:srgbClr>
                  </a:outerShdw>
                </a:effectLst>
                <a:latin typeface="Broadway" panose="04040905080B02020502" pitchFamily="82" charset="0"/>
                <a:ea typeface="方正喵呜体" panose="02010600010101010101" pitchFamily="2" charset="-122"/>
              </a:endParaRPr>
            </a:p>
          </p:txBody>
        </p:sp>
      </p:grpSp>
      <p:sp>
        <p:nvSpPr>
          <p:cNvPr id="12" name="文本框 11">
            <a:extLst>
              <a:ext uri="{FF2B5EF4-FFF2-40B4-BE49-F238E27FC236}">
                <a16:creationId xmlns:a16="http://schemas.microsoft.com/office/drawing/2014/main" id="{CC8FE06D-8927-449D-BE2E-79487FCE80FB}"/>
              </a:ext>
            </a:extLst>
          </p:cNvPr>
          <p:cNvSpPr txBox="1"/>
          <p:nvPr/>
        </p:nvSpPr>
        <p:spPr>
          <a:xfrm>
            <a:off x="7267126" y="651691"/>
            <a:ext cx="3199915" cy="369332"/>
          </a:xfrm>
          <a:prstGeom prst="rect">
            <a:avLst/>
          </a:prstGeom>
          <a:noFill/>
        </p:spPr>
        <p:txBody>
          <a:bodyPr wrap="none" rtlCol="0">
            <a:spAutoFit/>
          </a:bodyPr>
          <a:lstStyle/>
          <a:p>
            <a:r>
              <a:rPr lang="zh-CN" altLang="en-US" sz="1800" b="1" i="0" dirty="0">
                <a:solidFill>
                  <a:srgbClr val="333333"/>
                </a:solidFill>
                <a:effectLst/>
                <a:latin typeface="Helvetica Neue"/>
              </a:rPr>
              <a:t>罗伯特</a:t>
            </a:r>
            <a:r>
              <a:rPr lang="en-US" altLang="zh-CN" sz="1800" b="1" i="0" dirty="0">
                <a:solidFill>
                  <a:srgbClr val="333333"/>
                </a:solidFill>
                <a:effectLst/>
                <a:latin typeface="Helvetica Neue"/>
              </a:rPr>
              <a:t>· J ·</a:t>
            </a:r>
            <a:r>
              <a:rPr lang="zh-CN" altLang="en-US" sz="1800" b="1" i="0" dirty="0">
                <a:solidFill>
                  <a:srgbClr val="333333"/>
                </a:solidFill>
                <a:effectLst/>
                <a:latin typeface="Helvetica Neue"/>
              </a:rPr>
              <a:t>斯藤伯格（</a:t>
            </a:r>
            <a:r>
              <a:rPr lang="en-US" altLang="zh-CN" sz="1800" b="1" i="0" dirty="0">
                <a:solidFill>
                  <a:srgbClr val="333333"/>
                </a:solidFill>
                <a:effectLst/>
                <a:latin typeface="Helvetica Neue"/>
              </a:rPr>
              <a:t>1986</a:t>
            </a:r>
            <a:r>
              <a:rPr lang="zh-CN" altLang="en-US" sz="1800" b="1" i="0" dirty="0">
                <a:solidFill>
                  <a:srgbClr val="333333"/>
                </a:solidFill>
                <a:effectLst/>
                <a:latin typeface="Helvetica Neue"/>
              </a:rPr>
              <a:t>）</a:t>
            </a:r>
            <a:endParaRPr lang="zh-CN" altLang="en-US" dirty="0"/>
          </a:p>
        </p:txBody>
      </p:sp>
      <p:sp>
        <p:nvSpPr>
          <p:cNvPr id="18" name="文本框 17">
            <a:extLst>
              <a:ext uri="{FF2B5EF4-FFF2-40B4-BE49-F238E27FC236}">
                <a16:creationId xmlns:a16="http://schemas.microsoft.com/office/drawing/2014/main" id="{BCBEEC13-F7B9-437E-AABD-F121739ACB5D}"/>
              </a:ext>
            </a:extLst>
          </p:cNvPr>
          <p:cNvSpPr txBox="1"/>
          <p:nvPr/>
        </p:nvSpPr>
        <p:spPr>
          <a:xfrm>
            <a:off x="5032020" y="510983"/>
            <a:ext cx="2348720" cy="523220"/>
          </a:xfrm>
          <a:prstGeom prst="rect">
            <a:avLst/>
          </a:prstGeom>
          <a:noFill/>
        </p:spPr>
        <p:txBody>
          <a:bodyPr wrap="none" rtlCol="0">
            <a:spAutoFit/>
          </a:bodyPr>
          <a:lstStyle/>
          <a:p>
            <a:r>
              <a:rPr lang="zh-CN" altLang="en-US" sz="2800" b="1" dirty="0">
                <a:ln w="0"/>
                <a:latin typeface="Algerian" panose="04020705040A02060702" pitchFamily="82" charset="0"/>
              </a:rPr>
              <a:t>爱情三元理论</a:t>
            </a:r>
          </a:p>
        </p:txBody>
      </p:sp>
      <p:sp>
        <p:nvSpPr>
          <p:cNvPr id="27" name="文本框 23">
            <a:extLst>
              <a:ext uri="{FF2B5EF4-FFF2-40B4-BE49-F238E27FC236}">
                <a16:creationId xmlns:a16="http://schemas.microsoft.com/office/drawing/2014/main" id="{24F71460-669B-437D-A031-7E2E98EE2E21}"/>
              </a:ext>
            </a:extLst>
          </p:cNvPr>
          <p:cNvSpPr txBox="1"/>
          <p:nvPr/>
        </p:nvSpPr>
        <p:spPr>
          <a:xfrm>
            <a:off x="1494346" y="89436"/>
            <a:ext cx="3742566" cy="923330"/>
          </a:xfrm>
          <a:prstGeom prst="rect">
            <a:avLst/>
          </a:prstGeom>
          <a:noFill/>
        </p:spPr>
        <p:txBody>
          <a:bodyPr wrap="square" rtlCol="0">
            <a:spAutoFit/>
          </a:bodyPr>
          <a:lstStyle/>
          <a:p>
            <a:pPr>
              <a:tabLst>
                <a:tab pos="4037013" algn="l"/>
              </a:tabLst>
            </a:pPr>
            <a:r>
              <a:rPr lang="zh-CN" altLang="en-US" sz="5400" b="1" dirty="0">
                <a:solidFill>
                  <a:schemeClr val="bg1"/>
                </a:solidFill>
                <a:effectLst>
                  <a:outerShdw blurRad="50800" dist="38100" dir="2700000" algn="tl" rotWithShape="0">
                    <a:prstClr val="black">
                      <a:alpha val="40000"/>
                    </a:prstClr>
                  </a:outerShdw>
                </a:effectLst>
                <a:latin typeface="+mn-ea"/>
              </a:rPr>
              <a:t>什么是爱情</a:t>
            </a:r>
          </a:p>
        </p:txBody>
      </p:sp>
      <p:grpSp>
        <p:nvGrpSpPr>
          <p:cNvPr id="5" name="グループ化 4">
            <a:extLst>
              <a:ext uri="{FF2B5EF4-FFF2-40B4-BE49-F238E27FC236}">
                <a16:creationId xmlns:a16="http://schemas.microsoft.com/office/drawing/2014/main" id="{4BF81F6F-A68D-4F26-8E03-084D422A91F6}"/>
              </a:ext>
            </a:extLst>
          </p:cNvPr>
          <p:cNvGrpSpPr/>
          <p:nvPr/>
        </p:nvGrpSpPr>
        <p:grpSpPr>
          <a:xfrm>
            <a:off x="2239766" y="1167883"/>
            <a:ext cx="8034694" cy="5213449"/>
            <a:chOff x="-4343335" y="554274"/>
            <a:chExt cx="8023733" cy="5574378"/>
          </a:xfrm>
        </p:grpSpPr>
        <p:sp>
          <p:nvSpPr>
            <p:cNvPr id="7" name="三角形 6">
              <a:extLst>
                <a:ext uri="{FF2B5EF4-FFF2-40B4-BE49-F238E27FC236}">
                  <a16:creationId xmlns:a16="http://schemas.microsoft.com/office/drawing/2014/main" id="{01CFEFB7-B35B-5449-B358-CC663C38FA43}"/>
                </a:ext>
              </a:extLst>
            </p:cNvPr>
            <p:cNvSpPr/>
            <p:nvPr/>
          </p:nvSpPr>
          <p:spPr>
            <a:xfrm>
              <a:off x="-2877173" y="1556654"/>
              <a:ext cx="4804899" cy="4142154"/>
            </a:xfrm>
            <a:prstGeom prst="triangle">
              <a:avLst/>
            </a:prstGeom>
            <a:noFill/>
            <a:ln w="57150">
              <a:solidFill>
                <a:srgbClr val="1483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22" name="文本框 9">
              <a:extLst>
                <a:ext uri="{FF2B5EF4-FFF2-40B4-BE49-F238E27FC236}">
                  <a16:creationId xmlns:a16="http://schemas.microsoft.com/office/drawing/2014/main" id="{82BAFFF1-E5ED-5143-B890-C072985CC77A}"/>
                </a:ext>
              </a:extLst>
            </p:cNvPr>
            <p:cNvSpPr txBox="1"/>
            <p:nvPr/>
          </p:nvSpPr>
          <p:spPr>
            <a:xfrm>
              <a:off x="-3553117" y="3223592"/>
              <a:ext cx="1705578" cy="461665"/>
            </a:xfrm>
            <a:prstGeom prst="rect">
              <a:avLst/>
            </a:prstGeom>
            <a:noFill/>
            <a:ln>
              <a:noFill/>
            </a:ln>
          </p:spPr>
          <p:txBody>
            <a:bodyPr wrap="square" rtlCol="0">
              <a:spAutoFit/>
            </a:bodyPr>
            <a:lstStyle/>
            <a:p>
              <a:r>
                <a:rPr lang="zh-CN" altLang="en-US" sz="2400" b="1" dirty="0">
                  <a:solidFill>
                    <a:srgbClr val="FF0000"/>
                  </a:solidFill>
                  <a:latin typeface="【嵐】皎月体" panose="020B0604000101010104" pitchFamily="34" charset="-122"/>
                  <a:ea typeface="【嵐】皎月体" panose="020B0604000101010104" pitchFamily="34" charset="-122"/>
                  <a:cs typeface="【何尼玛】扭曲体" panose="020B0604000101010104" pitchFamily="50" charset="-128"/>
                </a:rPr>
                <a:t>浪漫式的爱</a:t>
              </a:r>
            </a:p>
          </p:txBody>
        </p:sp>
        <p:sp>
          <p:nvSpPr>
            <p:cNvPr id="28" name="文本框 9">
              <a:extLst>
                <a:ext uri="{FF2B5EF4-FFF2-40B4-BE49-F238E27FC236}">
                  <a16:creationId xmlns:a16="http://schemas.microsoft.com/office/drawing/2014/main" id="{0782DE01-C38B-8146-A387-2F620AF0C3E8}"/>
                </a:ext>
              </a:extLst>
            </p:cNvPr>
            <p:cNvSpPr txBox="1"/>
            <p:nvPr/>
          </p:nvSpPr>
          <p:spPr>
            <a:xfrm>
              <a:off x="-3450272" y="3561076"/>
              <a:ext cx="1499887" cy="427810"/>
            </a:xfrm>
            <a:prstGeom prst="rect">
              <a:avLst/>
            </a:prstGeom>
            <a:noFill/>
            <a:ln>
              <a:noFill/>
            </a:ln>
          </p:spPr>
          <p:txBody>
            <a:bodyPr wrap="square" rtlCol="0">
              <a:spAutoFit/>
            </a:bodyPr>
            <a:lstStyle/>
            <a:p>
              <a:r>
                <a:rPr lang="zh-CN" altLang="en-US" sz="2000" b="1" dirty="0">
                  <a:solidFill>
                    <a:srgbClr val="1A3B64"/>
                  </a:solidFill>
                  <a:latin typeface="【嵐】皎月体" panose="020B0604000101010104" pitchFamily="34" charset="-122"/>
                  <a:ea typeface="【嵐】皎月体" panose="020B0604000101010104" pitchFamily="34" charset="-122"/>
                  <a:cs typeface="【何尼玛】扭曲体" panose="020B0604000101010104" pitchFamily="50" charset="-128"/>
                </a:rPr>
                <a:t>（亲密</a:t>
              </a:r>
              <a:r>
                <a:rPr lang="en-US" altLang="zh-CN" sz="2000" b="1" dirty="0">
                  <a:solidFill>
                    <a:srgbClr val="1A3B64"/>
                  </a:solidFill>
                  <a:latin typeface="【嵐】皎月体" panose="020B0604000101010104" pitchFamily="34" charset="-122"/>
                  <a:ea typeface="【嵐】皎月体" panose="020B0604000101010104" pitchFamily="34" charset="-122"/>
                  <a:cs typeface="【何尼玛】扭曲体" panose="020B0604000101010104" pitchFamily="50" charset="-128"/>
                </a:rPr>
                <a:t>+</a:t>
              </a:r>
              <a:r>
                <a:rPr lang="zh-CN" altLang="en-US" sz="2000" b="1" dirty="0">
                  <a:solidFill>
                    <a:srgbClr val="1A3B64"/>
                  </a:solidFill>
                  <a:latin typeface="【嵐】皎月体" panose="020B0604000101010104" pitchFamily="34" charset="-122"/>
                  <a:ea typeface="【嵐】皎月体" panose="020B0604000101010104" pitchFamily="34" charset="-122"/>
                  <a:cs typeface="【何尼玛】扭曲体" panose="020B0604000101010104" pitchFamily="50" charset="-128"/>
                </a:rPr>
                <a:t>激情）</a:t>
              </a:r>
            </a:p>
          </p:txBody>
        </p:sp>
        <p:sp>
          <p:nvSpPr>
            <p:cNvPr id="29" name="文本框 9">
              <a:extLst>
                <a:ext uri="{FF2B5EF4-FFF2-40B4-BE49-F238E27FC236}">
                  <a16:creationId xmlns:a16="http://schemas.microsoft.com/office/drawing/2014/main" id="{349C52CA-B0A3-DB4D-83BC-3D131591131E}"/>
                </a:ext>
              </a:extLst>
            </p:cNvPr>
            <p:cNvSpPr txBox="1"/>
            <p:nvPr/>
          </p:nvSpPr>
          <p:spPr>
            <a:xfrm>
              <a:off x="839256" y="3223592"/>
              <a:ext cx="1705578" cy="461665"/>
            </a:xfrm>
            <a:prstGeom prst="rect">
              <a:avLst/>
            </a:prstGeom>
            <a:noFill/>
            <a:ln>
              <a:noFill/>
            </a:ln>
          </p:spPr>
          <p:txBody>
            <a:bodyPr wrap="square" rtlCol="0">
              <a:spAutoFit/>
            </a:bodyPr>
            <a:lstStyle/>
            <a:p>
              <a:r>
                <a:rPr lang="zh-CN" altLang="en-US" sz="2400" b="1" dirty="0">
                  <a:solidFill>
                    <a:srgbClr val="FF0000"/>
                  </a:solidFill>
                  <a:latin typeface="【嵐】皎月体" panose="020B0604000101010104" pitchFamily="34" charset="-122"/>
                  <a:ea typeface="【嵐】皎月体" panose="020B0604000101010104" pitchFamily="34" charset="-122"/>
                  <a:cs typeface="【何尼玛】扭曲体" panose="020B0604000101010104" pitchFamily="50" charset="-128"/>
                </a:rPr>
                <a:t>友伴式的爱</a:t>
              </a:r>
            </a:p>
          </p:txBody>
        </p:sp>
        <p:sp>
          <p:nvSpPr>
            <p:cNvPr id="30" name="文本框 9">
              <a:extLst>
                <a:ext uri="{FF2B5EF4-FFF2-40B4-BE49-F238E27FC236}">
                  <a16:creationId xmlns:a16="http://schemas.microsoft.com/office/drawing/2014/main" id="{E20D38AB-BC52-094D-AFE1-E351CFDDA83A}"/>
                </a:ext>
              </a:extLst>
            </p:cNvPr>
            <p:cNvSpPr txBox="1"/>
            <p:nvPr/>
          </p:nvSpPr>
          <p:spPr>
            <a:xfrm>
              <a:off x="962323" y="3561076"/>
              <a:ext cx="1499887" cy="427810"/>
            </a:xfrm>
            <a:prstGeom prst="rect">
              <a:avLst/>
            </a:prstGeom>
            <a:noFill/>
            <a:ln>
              <a:noFill/>
            </a:ln>
          </p:spPr>
          <p:txBody>
            <a:bodyPr wrap="square" rtlCol="0">
              <a:spAutoFit/>
            </a:bodyPr>
            <a:lstStyle/>
            <a:p>
              <a:r>
                <a:rPr lang="zh-CN" altLang="en-US" sz="2000" b="1" dirty="0">
                  <a:solidFill>
                    <a:srgbClr val="1A3B64"/>
                  </a:solidFill>
                  <a:latin typeface="【嵐】皎月体" panose="020B0604000101010104" pitchFamily="34" charset="-122"/>
                  <a:ea typeface="【嵐】皎月体" panose="020B0604000101010104" pitchFamily="34" charset="-122"/>
                  <a:cs typeface="【何尼玛】扭曲体" panose="020B0604000101010104" pitchFamily="50" charset="-128"/>
                </a:rPr>
                <a:t>（亲密</a:t>
              </a:r>
              <a:r>
                <a:rPr lang="en-US" altLang="zh-CN" sz="2000" b="1" dirty="0">
                  <a:solidFill>
                    <a:srgbClr val="1A3B64"/>
                  </a:solidFill>
                  <a:latin typeface="【嵐】皎月体" panose="020B0604000101010104" pitchFamily="34" charset="-122"/>
                  <a:ea typeface="【嵐】皎月体" panose="020B0604000101010104" pitchFamily="34" charset="-122"/>
                  <a:cs typeface="【何尼玛】扭曲体" panose="020B0604000101010104" pitchFamily="50" charset="-128"/>
                </a:rPr>
                <a:t>+</a:t>
              </a:r>
              <a:r>
                <a:rPr lang="zh-CN" altLang="en-US" sz="2000" b="1" dirty="0">
                  <a:solidFill>
                    <a:srgbClr val="1A3B64"/>
                  </a:solidFill>
                  <a:latin typeface="【嵐】皎月体" panose="020B0604000101010104" pitchFamily="34" charset="-122"/>
                  <a:ea typeface="【嵐】皎月体" panose="020B0604000101010104" pitchFamily="34" charset="-122"/>
                  <a:cs typeface="【何尼玛】扭曲体" panose="020B0604000101010104" pitchFamily="50" charset="-128"/>
                </a:rPr>
                <a:t>承诺）</a:t>
              </a:r>
            </a:p>
          </p:txBody>
        </p:sp>
        <p:sp>
          <p:nvSpPr>
            <p:cNvPr id="31" name="文本框 9">
              <a:extLst>
                <a:ext uri="{FF2B5EF4-FFF2-40B4-BE49-F238E27FC236}">
                  <a16:creationId xmlns:a16="http://schemas.microsoft.com/office/drawing/2014/main" id="{8D8EEB94-89E1-3E48-B7F0-5600E282F10C}"/>
                </a:ext>
              </a:extLst>
            </p:cNvPr>
            <p:cNvSpPr txBox="1"/>
            <p:nvPr/>
          </p:nvSpPr>
          <p:spPr>
            <a:xfrm>
              <a:off x="-4107488" y="5482321"/>
              <a:ext cx="1103622" cy="646331"/>
            </a:xfrm>
            <a:prstGeom prst="rect">
              <a:avLst/>
            </a:prstGeom>
            <a:noFill/>
          </p:spPr>
          <p:txBody>
            <a:bodyPr wrap="square" rtlCol="0">
              <a:spAutoFit/>
            </a:bodyPr>
            <a:lstStyle/>
            <a:p>
              <a:r>
                <a:rPr lang="zh-CN" altLang="en-US" sz="3600" b="1" dirty="0">
                  <a:solidFill>
                    <a:srgbClr val="1A3B64"/>
                  </a:solidFill>
                  <a:latin typeface="FZFenSTXS-R-GB" panose="02000000000000000000" pitchFamily="2" charset="-122"/>
                  <a:ea typeface="FZFenSTXS-R-GB" panose="02000000000000000000" pitchFamily="2" charset="-122"/>
                </a:rPr>
                <a:t>激情</a:t>
              </a:r>
            </a:p>
          </p:txBody>
        </p:sp>
        <p:sp>
          <p:nvSpPr>
            <p:cNvPr id="32" name="文本框 9">
              <a:extLst>
                <a:ext uri="{FF2B5EF4-FFF2-40B4-BE49-F238E27FC236}">
                  <a16:creationId xmlns:a16="http://schemas.microsoft.com/office/drawing/2014/main" id="{244A51C5-C641-7244-9F74-C2922031BA60}"/>
                </a:ext>
              </a:extLst>
            </p:cNvPr>
            <p:cNvSpPr txBox="1"/>
            <p:nvPr/>
          </p:nvSpPr>
          <p:spPr>
            <a:xfrm>
              <a:off x="-4343335" y="5000931"/>
              <a:ext cx="2005456" cy="461665"/>
            </a:xfrm>
            <a:prstGeom prst="rect">
              <a:avLst/>
            </a:prstGeom>
            <a:noFill/>
          </p:spPr>
          <p:txBody>
            <a:bodyPr wrap="square" rtlCol="0">
              <a:spAutoFit/>
            </a:bodyPr>
            <a:lstStyle/>
            <a:p>
              <a:r>
                <a:rPr lang="zh-CN" altLang="en-US" sz="2400" b="1" dirty="0">
                  <a:solidFill>
                    <a:srgbClr val="FF0000"/>
                  </a:solidFill>
                  <a:latin typeface="【嵐】皎月体" panose="020B0604000101010104" pitchFamily="34" charset="-122"/>
                  <a:ea typeface="【嵐】皎月体" panose="020B0604000101010104" pitchFamily="34" charset="-122"/>
                  <a:cs typeface="【何尼玛】扭曲体" panose="020B0604000101010104" pitchFamily="50" charset="-128"/>
                </a:rPr>
                <a:t>迷恋式的爱</a:t>
              </a:r>
            </a:p>
          </p:txBody>
        </p:sp>
        <p:sp>
          <p:nvSpPr>
            <p:cNvPr id="33" name="文本框 9">
              <a:extLst>
                <a:ext uri="{FF2B5EF4-FFF2-40B4-BE49-F238E27FC236}">
                  <a16:creationId xmlns:a16="http://schemas.microsoft.com/office/drawing/2014/main" id="{AFC90CFA-D13E-2042-827A-95E5724DA539}"/>
                </a:ext>
              </a:extLst>
            </p:cNvPr>
            <p:cNvSpPr txBox="1"/>
            <p:nvPr/>
          </p:nvSpPr>
          <p:spPr>
            <a:xfrm>
              <a:off x="1907505" y="5482321"/>
              <a:ext cx="1103622" cy="646331"/>
            </a:xfrm>
            <a:prstGeom prst="rect">
              <a:avLst/>
            </a:prstGeom>
            <a:noFill/>
          </p:spPr>
          <p:txBody>
            <a:bodyPr wrap="square" rtlCol="0">
              <a:spAutoFit/>
            </a:bodyPr>
            <a:lstStyle/>
            <a:p>
              <a:r>
                <a:rPr lang="zh-CN" altLang="en-US" sz="3600" b="1" dirty="0">
                  <a:solidFill>
                    <a:srgbClr val="1A3B64"/>
                  </a:solidFill>
                  <a:latin typeface="FZFenSTXS-R-GB" panose="02000000000000000000" pitchFamily="2" charset="-122"/>
                  <a:ea typeface="FZFenSTXS-R-GB" panose="02000000000000000000" pitchFamily="2" charset="-122"/>
                </a:rPr>
                <a:t>承诺</a:t>
              </a:r>
            </a:p>
          </p:txBody>
        </p:sp>
        <p:sp>
          <p:nvSpPr>
            <p:cNvPr id="34" name="文本框 9">
              <a:extLst>
                <a:ext uri="{FF2B5EF4-FFF2-40B4-BE49-F238E27FC236}">
                  <a16:creationId xmlns:a16="http://schemas.microsoft.com/office/drawing/2014/main" id="{3C477559-942C-F648-BBB6-CF832B61F138}"/>
                </a:ext>
              </a:extLst>
            </p:cNvPr>
            <p:cNvSpPr txBox="1"/>
            <p:nvPr/>
          </p:nvSpPr>
          <p:spPr>
            <a:xfrm>
              <a:off x="1674942" y="5020656"/>
              <a:ext cx="2005456" cy="461665"/>
            </a:xfrm>
            <a:prstGeom prst="rect">
              <a:avLst/>
            </a:prstGeom>
            <a:noFill/>
          </p:spPr>
          <p:txBody>
            <a:bodyPr wrap="square" rtlCol="0">
              <a:spAutoFit/>
            </a:bodyPr>
            <a:lstStyle/>
            <a:p>
              <a:r>
                <a:rPr lang="zh-CN" altLang="en-US" sz="2400" b="1" dirty="0">
                  <a:solidFill>
                    <a:srgbClr val="FF0000"/>
                  </a:solidFill>
                  <a:latin typeface="【嵐】皎月体" panose="020B0604000101010104" pitchFamily="34" charset="-122"/>
                  <a:ea typeface="【嵐】皎月体" panose="020B0604000101010104" pitchFamily="34" charset="-122"/>
                  <a:cs typeface="【何尼玛】扭曲体" panose="020B0604000101010104" pitchFamily="50" charset="-128"/>
                </a:rPr>
                <a:t>空虚式的爱</a:t>
              </a:r>
            </a:p>
          </p:txBody>
        </p:sp>
        <p:sp>
          <p:nvSpPr>
            <p:cNvPr id="36" name="文本框 9">
              <a:extLst>
                <a:ext uri="{FF2B5EF4-FFF2-40B4-BE49-F238E27FC236}">
                  <a16:creationId xmlns:a16="http://schemas.microsoft.com/office/drawing/2014/main" id="{C4C6E17B-3A46-D040-B6E7-586E20BEA52F}"/>
                </a:ext>
              </a:extLst>
            </p:cNvPr>
            <p:cNvSpPr txBox="1"/>
            <p:nvPr/>
          </p:nvSpPr>
          <p:spPr>
            <a:xfrm>
              <a:off x="-1304210" y="554274"/>
              <a:ext cx="2005456" cy="461665"/>
            </a:xfrm>
            <a:prstGeom prst="rect">
              <a:avLst/>
            </a:prstGeom>
            <a:noFill/>
          </p:spPr>
          <p:txBody>
            <a:bodyPr wrap="square" rtlCol="0">
              <a:spAutoFit/>
            </a:bodyPr>
            <a:lstStyle/>
            <a:p>
              <a:r>
                <a:rPr lang="zh-CN" altLang="en-US" sz="2400" b="1" dirty="0">
                  <a:solidFill>
                    <a:srgbClr val="FF0000"/>
                  </a:solidFill>
                  <a:latin typeface="【嵐】皎月体" panose="020B0604000101010104" pitchFamily="34" charset="-122"/>
                  <a:ea typeface="【嵐】皎月体" panose="020B0604000101010104" pitchFamily="34" charset="-122"/>
                  <a:cs typeface="【何尼玛】扭曲体" panose="020B0604000101010104" pitchFamily="50" charset="-128"/>
                </a:rPr>
                <a:t>喜欢式的爱</a:t>
              </a:r>
            </a:p>
          </p:txBody>
        </p:sp>
        <p:sp>
          <p:nvSpPr>
            <p:cNvPr id="37" name="文本框 9">
              <a:extLst>
                <a:ext uri="{FF2B5EF4-FFF2-40B4-BE49-F238E27FC236}">
                  <a16:creationId xmlns:a16="http://schemas.microsoft.com/office/drawing/2014/main" id="{F1824154-244F-324F-A391-BDE2F3BDFC1A}"/>
                </a:ext>
              </a:extLst>
            </p:cNvPr>
            <p:cNvSpPr txBox="1"/>
            <p:nvPr/>
          </p:nvSpPr>
          <p:spPr>
            <a:xfrm>
              <a:off x="-1071203" y="936395"/>
              <a:ext cx="1251433" cy="646331"/>
            </a:xfrm>
            <a:prstGeom prst="rect">
              <a:avLst/>
            </a:prstGeom>
            <a:noFill/>
          </p:spPr>
          <p:txBody>
            <a:bodyPr wrap="square" rtlCol="0">
              <a:spAutoFit/>
            </a:bodyPr>
            <a:lstStyle/>
            <a:p>
              <a:r>
                <a:rPr lang="zh-CN" altLang="en-US" sz="3600" b="1" dirty="0">
                  <a:solidFill>
                    <a:srgbClr val="1A3B64"/>
                  </a:solidFill>
                  <a:latin typeface="FZFenSTXS-R-GB" panose="02000000000000000000" pitchFamily="2" charset="-122"/>
                  <a:ea typeface="FZFenSTXS-R-GB" panose="02000000000000000000" pitchFamily="2" charset="-122"/>
                </a:rPr>
                <a:t>亲密</a:t>
              </a:r>
            </a:p>
          </p:txBody>
        </p:sp>
        <p:sp>
          <p:nvSpPr>
            <p:cNvPr id="38" name="文本框 9">
              <a:extLst>
                <a:ext uri="{FF2B5EF4-FFF2-40B4-BE49-F238E27FC236}">
                  <a16:creationId xmlns:a16="http://schemas.microsoft.com/office/drawing/2014/main" id="{B97A36A4-7501-9744-92AC-5CBA32ABDFAB}"/>
                </a:ext>
              </a:extLst>
            </p:cNvPr>
            <p:cNvSpPr txBox="1"/>
            <p:nvPr/>
          </p:nvSpPr>
          <p:spPr>
            <a:xfrm>
              <a:off x="-1097605" y="3867448"/>
              <a:ext cx="1705578" cy="461665"/>
            </a:xfrm>
            <a:prstGeom prst="rect">
              <a:avLst/>
            </a:prstGeom>
            <a:noFill/>
          </p:spPr>
          <p:txBody>
            <a:bodyPr wrap="square" rtlCol="0">
              <a:spAutoFit/>
            </a:bodyPr>
            <a:lstStyle/>
            <a:p>
              <a:r>
                <a:rPr lang="zh-CN" altLang="en-US" sz="2400" b="1" dirty="0">
                  <a:solidFill>
                    <a:srgbClr val="FF0000"/>
                  </a:solidFill>
                  <a:latin typeface="【嵐】皎月体" panose="020B0604000101010104" pitchFamily="34" charset="-122"/>
                  <a:ea typeface="【嵐】皎月体" panose="020B0604000101010104" pitchFamily="34" charset="-122"/>
                  <a:cs typeface="【何尼玛】扭曲体" panose="020B0604000101010104" pitchFamily="50" charset="-128"/>
                </a:rPr>
                <a:t>完美的爱</a:t>
              </a:r>
            </a:p>
          </p:txBody>
        </p:sp>
        <p:sp>
          <p:nvSpPr>
            <p:cNvPr id="39" name="文本框 9">
              <a:extLst>
                <a:ext uri="{FF2B5EF4-FFF2-40B4-BE49-F238E27FC236}">
                  <a16:creationId xmlns:a16="http://schemas.microsoft.com/office/drawing/2014/main" id="{0EBE0DB0-68D9-D548-A133-CAB5D27D6278}"/>
                </a:ext>
              </a:extLst>
            </p:cNvPr>
            <p:cNvSpPr txBox="1"/>
            <p:nvPr/>
          </p:nvSpPr>
          <p:spPr>
            <a:xfrm>
              <a:off x="-1481670" y="4208545"/>
              <a:ext cx="2158837" cy="427810"/>
            </a:xfrm>
            <a:prstGeom prst="rect">
              <a:avLst/>
            </a:prstGeom>
            <a:noFill/>
            <a:ln>
              <a:noFill/>
            </a:ln>
          </p:spPr>
          <p:txBody>
            <a:bodyPr wrap="square" rtlCol="0">
              <a:spAutoFit/>
            </a:bodyPr>
            <a:lstStyle/>
            <a:p>
              <a:r>
                <a:rPr lang="zh-CN" altLang="en-US" sz="2000" b="1" dirty="0">
                  <a:solidFill>
                    <a:srgbClr val="1A3B64"/>
                  </a:solidFill>
                  <a:latin typeface="【嵐】皎月体" panose="020B0604000101010104" pitchFamily="34" charset="-122"/>
                  <a:ea typeface="【嵐】皎月体" panose="020B0604000101010104" pitchFamily="34" charset="-122"/>
                  <a:cs typeface="【何尼玛】扭曲体" panose="020B0604000101010104" pitchFamily="50" charset="-128"/>
                </a:rPr>
                <a:t>（亲密</a:t>
              </a:r>
              <a:r>
                <a:rPr lang="en-US" altLang="zh-CN" sz="2000" b="1" dirty="0">
                  <a:solidFill>
                    <a:srgbClr val="1A3B64"/>
                  </a:solidFill>
                  <a:latin typeface="【嵐】皎月体" panose="020B0604000101010104" pitchFamily="34" charset="-122"/>
                  <a:ea typeface="【嵐】皎月体" panose="020B0604000101010104" pitchFamily="34" charset="-122"/>
                  <a:cs typeface="【何尼玛】扭曲体" panose="020B0604000101010104" pitchFamily="50" charset="-128"/>
                </a:rPr>
                <a:t>+</a:t>
              </a:r>
              <a:r>
                <a:rPr lang="zh-CN" altLang="en-US" sz="2000" b="1" dirty="0">
                  <a:solidFill>
                    <a:srgbClr val="1A3B64"/>
                  </a:solidFill>
                  <a:latin typeface="【嵐】皎月体" panose="020B0604000101010104" pitchFamily="34" charset="-122"/>
                  <a:ea typeface="【嵐】皎月体" panose="020B0604000101010104" pitchFamily="34" charset="-122"/>
                  <a:cs typeface="【何尼玛】扭曲体" panose="020B0604000101010104" pitchFamily="50" charset="-128"/>
                </a:rPr>
                <a:t>激情</a:t>
              </a:r>
              <a:r>
                <a:rPr lang="en-US" altLang="zh-CN" sz="2000" b="1" dirty="0">
                  <a:solidFill>
                    <a:srgbClr val="1A3B64"/>
                  </a:solidFill>
                  <a:latin typeface="【嵐】皎月体" panose="020B0604000101010104" pitchFamily="34" charset="-122"/>
                  <a:ea typeface="【嵐】皎月体" panose="020B0604000101010104" pitchFamily="34" charset="-122"/>
                  <a:cs typeface="【何尼玛】扭曲体" panose="020B0604000101010104" pitchFamily="50" charset="-128"/>
                </a:rPr>
                <a:t>+</a:t>
              </a:r>
              <a:r>
                <a:rPr lang="zh-CN" altLang="en-US" sz="2000" b="1" dirty="0">
                  <a:solidFill>
                    <a:srgbClr val="1A3B64"/>
                  </a:solidFill>
                  <a:latin typeface="【嵐】皎月体" panose="020B0604000101010104" pitchFamily="34" charset="-122"/>
                  <a:ea typeface="【嵐】皎月体" panose="020B0604000101010104" pitchFamily="34" charset="-122"/>
                  <a:cs typeface="【何尼玛】扭曲体" panose="020B0604000101010104" pitchFamily="50" charset="-128"/>
                </a:rPr>
                <a:t>承诺）</a:t>
              </a:r>
            </a:p>
          </p:txBody>
        </p:sp>
      </p:grpSp>
      <p:sp>
        <p:nvSpPr>
          <p:cNvPr id="35" name="文本框 9">
            <a:extLst>
              <a:ext uri="{FF2B5EF4-FFF2-40B4-BE49-F238E27FC236}">
                <a16:creationId xmlns:a16="http://schemas.microsoft.com/office/drawing/2014/main" id="{AE871497-9526-4B6F-BC17-8CF9F592EBED}"/>
              </a:ext>
            </a:extLst>
          </p:cNvPr>
          <p:cNvSpPr txBox="1"/>
          <p:nvPr/>
        </p:nvSpPr>
        <p:spPr>
          <a:xfrm>
            <a:off x="5352426" y="5981221"/>
            <a:ext cx="1501936" cy="400110"/>
          </a:xfrm>
          <a:prstGeom prst="rect">
            <a:avLst/>
          </a:prstGeom>
          <a:noFill/>
          <a:ln>
            <a:noFill/>
          </a:ln>
        </p:spPr>
        <p:txBody>
          <a:bodyPr wrap="square" rtlCol="0">
            <a:spAutoFit/>
          </a:bodyPr>
          <a:lstStyle/>
          <a:p>
            <a:r>
              <a:rPr lang="zh-CN" altLang="en-US" sz="2000" b="1" dirty="0">
                <a:solidFill>
                  <a:srgbClr val="1A3B64"/>
                </a:solidFill>
                <a:latin typeface="【嵐】皎月体" panose="020B0604000101010104" pitchFamily="34" charset="-122"/>
                <a:ea typeface="【嵐】皎月体" panose="020B0604000101010104" pitchFamily="34" charset="-122"/>
                <a:cs typeface="【何尼玛】扭曲体" panose="020B0604000101010104" pitchFamily="50" charset="-128"/>
              </a:rPr>
              <a:t>（激情</a:t>
            </a:r>
            <a:r>
              <a:rPr lang="en-US" altLang="zh-CN" sz="2000" b="1" dirty="0">
                <a:solidFill>
                  <a:srgbClr val="1A3B64"/>
                </a:solidFill>
                <a:latin typeface="【嵐】皎月体" panose="020B0604000101010104" pitchFamily="34" charset="-122"/>
                <a:ea typeface="【嵐】皎月体" panose="020B0604000101010104" pitchFamily="34" charset="-122"/>
                <a:cs typeface="【何尼玛】扭曲体" panose="020B0604000101010104" pitchFamily="50" charset="-128"/>
              </a:rPr>
              <a:t>+</a:t>
            </a:r>
            <a:r>
              <a:rPr lang="zh-CN" altLang="en-US" sz="2000" b="1" dirty="0">
                <a:solidFill>
                  <a:srgbClr val="1A3B64"/>
                </a:solidFill>
                <a:latin typeface="【嵐】皎月体" panose="020B0604000101010104" pitchFamily="34" charset="-122"/>
                <a:ea typeface="【嵐】皎月体" panose="020B0604000101010104" pitchFamily="34" charset="-122"/>
                <a:cs typeface="【何尼玛】扭曲体" panose="020B0604000101010104" pitchFamily="50" charset="-128"/>
              </a:rPr>
              <a:t>承诺）</a:t>
            </a:r>
          </a:p>
        </p:txBody>
      </p:sp>
      <p:sp>
        <p:nvSpPr>
          <p:cNvPr id="40" name="文本框 9">
            <a:extLst>
              <a:ext uri="{FF2B5EF4-FFF2-40B4-BE49-F238E27FC236}">
                <a16:creationId xmlns:a16="http://schemas.microsoft.com/office/drawing/2014/main" id="{51D1718E-575B-404B-AADF-49791AD324DB}"/>
              </a:ext>
            </a:extLst>
          </p:cNvPr>
          <p:cNvSpPr txBox="1"/>
          <p:nvPr/>
        </p:nvSpPr>
        <p:spPr>
          <a:xfrm>
            <a:off x="5259708" y="5560962"/>
            <a:ext cx="1707908" cy="461665"/>
          </a:xfrm>
          <a:prstGeom prst="rect">
            <a:avLst/>
          </a:prstGeom>
          <a:noFill/>
          <a:ln>
            <a:noFill/>
          </a:ln>
        </p:spPr>
        <p:txBody>
          <a:bodyPr wrap="square" rtlCol="0">
            <a:spAutoFit/>
          </a:bodyPr>
          <a:lstStyle/>
          <a:p>
            <a:r>
              <a:rPr lang="zh-CN" altLang="en-US" sz="2400" b="1" dirty="0">
                <a:solidFill>
                  <a:srgbClr val="FF0000"/>
                </a:solidFill>
                <a:latin typeface="【嵐】皎月体" panose="020B0604000101010104" pitchFamily="34" charset="-122"/>
                <a:ea typeface="【嵐】皎月体" panose="020B0604000101010104" pitchFamily="34" charset="-122"/>
                <a:cs typeface="【何尼玛】扭曲体" panose="020B0604000101010104" pitchFamily="50" charset="-128"/>
              </a:rPr>
              <a:t>愚蠢式的爱</a:t>
            </a:r>
          </a:p>
        </p:txBody>
      </p:sp>
    </p:spTree>
    <p:extLst>
      <p:ext uri="{BB962C8B-B14F-4D97-AF65-F5344CB8AC3E}">
        <p14:creationId xmlns:p14="http://schemas.microsoft.com/office/powerpoint/2010/main" val="37661976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任意多边形 2">
            <a:extLst>
              <a:ext uri="{FF2B5EF4-FFF2-40B4-BE49-F238E27FC236}">
                <a16:creationId xmlns:a16="http://schemas.microsoft.com/office/drawing/2014/main" id="{896E8EE6-9159-4BA3-9060-4F1D8F8EAC22}"/>
              </a:ext>
            </a:extLst>
          </p:cNvPr>
          <p:cNvSpPr/>
          <p:nvPr/>
        </p:nvSpPr>
        <p:spPr>
          <a:xfrm rot="3519">
            <a:off x="-242528" y="-389866"/>
            <a:ext cx="12682519" cy="1369454"/>
          </a:xfrm>
          <a:custGeom>
            <a:avLst/>
            <a:gdLst>
              <a:gd name="connsiteX0" fmla="*/ 1644665 w 12682519"/>
              <a:gd name="connsiteY0" fmla="*/ 1359223 h 1369454"/>
              <a:gd name="connsiteX1" fmla="*/ 1644690 w 12682519"/>
              <a:gd name="connsiteY1" fmla="*/ 1367663 h 1369454"/>
              <a:gd name="connsiteX2" fmla="*/ 1028960 w 12682519"/>
              <a:gd name="connsiteY2" fmla="*/ 1369454 h 1369454"/>
              <a:gd name="connsiteX3" fmla="*/ 1028930 w 12682519"/>
              <a:gd name="connsiteY3" fmla="*/ 1359223 h 1369454"/>
              <a:gd name="connsiteX4" fmla="*/ 12682519 w 12682519"/>
              <a:gd name="connsiteY4" fmla="*/ 0 h 1369454"/>
              <a:gd name="connsiteX5" fmla="*/ 12682519 w 12682519"/>
              <a:gd name="connsiteY5" fmla="*/ 1359223 h 1369454"/>
              <a:gd name="connsiteX6" fmla="*/ 1644665 w 12682519"/>
              <a:gd name="connsiteY6" fmla="*/ 1359223 h 1369454"/>
              <a:gd name="connsiteX7" fmla="*/ 1643043 w 12682519"/>
              <a:gd name="connsiteY7" fmla="*/ 801553 h 1369454"/>
              <a:gd name="connsiteX8" fmla="*/ 1334698 w 12682519"/>
              <a:gd name="connsiteY8" fmla="*/ 637353 h 1369454"/>
              <a:gd name="connsiteX9" fmla="*/ 1027313 w 12682519"/>
              <a:gd name="connsiteY9" fmla="*/ 803344 h 1369454"/>
              <a:gd name="connsiteX10" fmla="*/ 1028930 w 12682519"/>
              <a:gd name="connsiteY10" fmla="*/ 1359223 h 1369454"/>
              <a:gd name="connsiteX11" fmla="*/ 0 w 12682519"/>
              <a:gd name="connsiteY11" fmla="*/ 1359223 h 1369454"/>
              <a:gd name="connsiteX12" fmla="*/ 0 w 12682519"/>
              <a:gd name="connsiteY12" fmla="*/ 0 h 1369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682519" h="1369454">
                <a:moveTo>
                  <a:pt x="1644665" y="1359223"/>
                </a:moveTo>
                <a:lnTo>
                  <a:pt x="1644690" y="1367663"/>
                </a:lnTo>
                <a:lnTo>
                  <a:pt x="1028960" y="1369454"/>
                </a:lnTo>
                <a:lnTo>
                  <a:pt x="1028930" y="1359223"/>
                </a:lnTo>
                <a:close/>
                <a:moveTo>
                  <a:pt x="12682519" y="0"/>
                </a:moveTo>
                <a:lnTo>
                  <a:pt x="12682519" y="1359223"/>
                </a:lnTo>
                <a:lnTo>
                  <a:pt x="1644665" y="1359223"/>
                </a:lnTo>
                <a:lnTo>
                  <a:pt x="1643043" y="801553"/>
                </a:lnTo>
                <a:lnTo>
                  <a:pt x="1334698" y="637353"/>
                </a:lnTo>
                <a:lnTo>
                  <a:pt x="1027313" y="803344"/>
                </a:lnTo>
                <a:lnTo>
                  <a:pt x="1028930" y="1359223"/>
                </a:lnTo>
                <a:lnTo>
                  <a:pt x="0" y="1359223"/>
                </a:lnTo>
                <a:lnTo>
                  <a:pt x="0" y="0"/>
                </a:lnTo>
                <a:close/>
              </a:path>
            </a:pathLst>
          </a:custGeom>
          <a:solidFill>
            <a:srgbClr val="F6C1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4" name="文本框 3">
            <a:extLst>
              <a:ext uri="{FF2B5EF4-FFF2-40B4-BE49-F238E27FC236}">
                <a16:creationId xmlns:a16="http://schemas.microsoft.com/office/drawing/2014/main" id="{DADF9977-AC17-4CDE-9C1A-748B180CB559}"/>
              </a:ext>
            </a:extLst>
          </p:cNvPr>
          <p:cNvSpPr txBox="1"/>
          <p:nvPr/>
        </p:nvSpPr>
        <p:spPr>
          <a:xfrm rot="24886">
            <a:off x="830394" y="324456"/>
            <a:ext cx="516488" cy="707886"/>
          </a:xfrm>
          <a:prstGeom prst="rect">
            <a:avLst/>
          </a:prstGeom>
          <a:noFill/>
        </p:spPr>
        <p:txBody>
          <a:bodyPr wrap="none" rtlCol="0">
            <a:spAutoFit/>
          </a:bodyPr>
          <a:lstStyle/>
          <a:p>
            <a:r>
              <a:rPr lang="en-US" altLang="zh-CN" sz="4000" dirty="0">
                <a:solidFill>
                  <a:srgbClr val="F6C100"/>
                </a:solidFill>
                <a:effectLst>
                  <a:outerShdw blurRad="38100" dist="38100" dir="2700000" algn="tl">
                    <a:srgbClr val="000000">
                      <a:alpha val="43137"/>
                    </a:srgbClr>
                  </a:outerShdw>
                </a:effectLst>
                <a:latin typeface="Broadway" panose="04040905080B02020502" pitchFamily="82" charset="0"/>
                <a:ea typeface="方正喵呜体" panose="02010600010101010101" pitchFamily="2" charset="-122"/>
              </a:rPr>
              <a:t>1</a:t>
            </a:r>
            <a:endParaRPr lang="zh-CN" altLang="en-US" sz="4000" dirty="0">
              <a:solidFill>
                <a:srgbClr val="F6C100"/>
              </a:solidFill>
              <a:effectLst>
                <a:outerShdw blurRad="38100" dist="38100" dir="2700000" algn="tl">
                  <a:srgbClr val="000000">
                    <a:alpha val="43137"/>
                  </a:srgbClr>
                </a:outerShdw>
              </a:effectLst>
              <a:latin typeface="Broadway" panose="04040905080B02020502" pitchFamily="82" charset="0"/>
              <a:ea typeface="方正喵呜体" panose="02010600010101010101" pitchFamily="2" charset="-122"/>
            </a:endParaRPr>
          </a:p>
        </p:txBody>
      </p:sp>
      <p:sp>
        <p:nvSpPr>
          <p:cNvPr id="7" name="文本框 6">
            <a:extLst>
              <a:ext uri="{FF2B5EF4-FFF2-40B4-BE49-F238E27FC236}">
                <a16:creationId xmlns:a16="http://schemas.microsoft.com/office/drawing/2014/main" id="{1AE584BB-2090-4C92-A6AA-69861CC5796E}"/>
              </a:ext>
            </a:extLst>
          </p:cNvPr>
          <p:cNvSpPr txBox="1"/>
          <p:nvPr/>
        </p:nvSpPr>
        <p:spPr>
          <a:xfrm>
            <a:off x="2565836" y="1717431"/>
            <a:ext cx="4826962" cy="4647426"/>
          </a:xfrm>
          <a:prstGeom prst="rect">
            <a:avLst/>
          </a:prstGeom>
          <a:noFill/>
        </p:spPr>
        <p:txBody>
          <a:bodyPr wrap="none" rtlCol="0">
            <a:spAutoFit/>
          </a:bodyPr>
          <a:lstStyle/>
          <a:p>
            <a:r>
              <a:rPr lang="zh-CN" altLang="en-US" sz="2800" b="1" dirty="0">
                <a:latin typeface="+mn-ea"/>
              </a:rPr>
              <a:t>亲密</a:t>
            </a:r>
            <a:r>
              <a:rPr lang="en-US" altLang="zh-CN" sz="2000" b="1" dirty="0">
                <a:latin typeface="+mn-ea"/>
              </a:rPr>
              <a:t>	</a:t>
            </a:r>
            <a:r>
              <a:rPr lang="zh-CN" altLang="en-US" b="1" dirty="0">
                <a:latin typeface="+mn-ea"/>
              </a:rPr>
              <a:t>情感上彼此依恋的感觉。</a:t>
            </a:r>
            <a:endParaRPr lang="en-US" altLang="zh-CN" b="1" dirty="0">
              <a:latin typeface="+mn-ea"/>
            </a:endParaRPr>
          </a:p>
          <a:p>
            <a:r>
              <a:rPr lang="en-US" altLang="zh-CN" b="1" dirty="0">
                <a:latin typeface="+mn-ea"/>
              </a:rPr>
              <a:t>	</a:t>
            </a:r>
            <a:r>
              <a:rPr lang="zh-CN" altLang="en-US" b="1" dirty="0">
                <a:latin typeface="+mn-ea"/>
              </a:rPr>
              <a:t>巩固两个个体之间存在的紧密纽带。</a:t>
            </a:r>
            <a:endParaRPr lang="en-US" altLang="zh-CN" b="1" dirty="0">
              <a:latin typeface="+mn-ea"/>
            </a:endParaRPr>
          </a:p>
          <a:p>
            <a:r>
              <a:rPr lang="en-US" altLang="zh-CN" b="1" dirty="0">
                <a:latin typeface="+mn-ea"/>
              </a:rPr>
              <a:t>	</a:t>
            </a:r>
            <a:r>
              <a:rPr lang="zh-CN" altLang="en-US" b="1" dirty="0">
                <a:latin typeface="+mn-ea"/>
              </a:rPr>
              <a:t>亲密感有助于创造彼此安逸的感觉。</a:t>
            </a:r>
            <a:endParaRPr lang="en-US" altLang="zh-CN" b="1" dirty="0">
              <a:latin typeface="+mn-ea"/>
            </a:endParaRPr>
          </a:p>
          <a:p>
            <a:endParaRPr lang="en-US" altLang="zh-CN" dirty="0">
              <a:latin typeface="+mn-ea"/>
            </a:endParaRPr>
          </a:p>
          <a:p>
            <a:endParaRPr lang="en-US" altLang="zh-CN" sz="2000" dirty="0">
              <a:latin typeface="+mn-ea"/>
            </a:endParaRPr>
          </a:p>
          <a:p>
            <a:endParaRPr lang="en-US" altLang="zh-CN" sz="2000" dirty="0">
              <a:latin typeface="+mn-ea"/>
            </a:endParaRPr>
          </a:p>
          <a:p>
            <a:r>
              <a:rPr lang="zh-CN" altLang="en-US" sz="2800" b="1" dirty="0">
                <a:latin typeface="+mn-ea"/>
              </a:rPr>
              <a:t>激情</a:t>
            </a:r>
            <a:r>
              <a:rPr lang="en-US" altLang="zh-CN" sz="2800" b="1" dirty="0">
                <a:latin typeface="+mn-ea"/>
              </a:rPr>
              <a:t>	</a:t>
            </a:r>
            <a:r>
              <a:rPr lang="zh-CN" altLang="en-US" b="1" i="0" dirty="0">
                <a:solidFill>
                  <a:srgbClr val="202122"/>
                </a:solidFill>
                <a:effectLst/>
                <a:latin typeface="+mn-ea"/>
              </a:rPr>
              <a:t>与生理唤醒或情绪刺激相关。</a:t>
            </a:r>
            <a:endParaRPr lang="en-US" altLang="zh-CN" b="1" i="0" dirty="0">
              <a:solidFill>
                <a:srgbClr val="202122"/>
              </a:solidFill>
              <a:effectLst/>
              <a:latin typeface="+mn-ea"/>
            </a:endParaRPr>
          </a:p>
          <a:p>
            <a:r>
              <a:rPr lang="en-US" altLang="zh-CN" b="1" dirty="0">
                <a:solidFill>
                  <a:srgbClr val="202122"/>
                </a:solidFill>
                <a:latin typeface="+mn-ea"/>
              </a:rPr>
              <a:t>	</a:t>
            </a:r>
            <a:r>
              <a:rPr lang="zh-CN" altLang="en-US" b="1" dirty="0">
                <a:solidFill>
                  <a:srgbClr val="202122"/>
                </a:solidFill>
                <a:latin typeface="+mn-ea"/>
              </a:rPr>
              <a:t>对某人强烈的性或浪漫的感觉。</a:t>
            </a:r>
            <a:endParaRPr lang="en-US" altLang="zh-CN" b="1" dirty="0">
              <a:latin typeface="+mn-ea"/>
            </a:endParaRPr>
          </a:p>
          <a:p>
            <a:endParaRPr lang="en-US" altLang="zh-CN" sz="2000" b="1" dirty="0">
              <a:latin typeface="+mn-ea"/>
            </a:endParaRPr>
          </a:p>
          <a:p>
            <a:endParaRPr lang="en-US" altLang="zh-CN" sz="2000" b="1" dirty="0">
              <a:latin typeface="+mn-ea"/>
            </a:endParaRPr>
          </a:p>
          <a:p>
            <a:endParaRPr lang="en-US" altLang="zh-CN" sz="2000" b="1" dirty="0">
              <a:latin typeface="+mn-ea"/>
            </a:endParaRPr>
          </a:p>
          <a:p>
            <a:r>
              <a:rPr lang="zh-CN" altLang="en-US" sz="2800" b="1" dirty="0">
                <a:latin typeface="+mn-ea"/>
              </a:rPr>
              <a:t>承诺</a:t>
            </a:r>
            <a:r>
              <a:rPr lang="en-US" altLang="zh-CN" sz="3200" b="1" dirty="0">
                <a:latin typeface="+mn-ea"/>
              </a:rPr>
              <a:t>	</a:t>
            </a:r>
            <a:r>
              <a:rPr lang="zh-CN" altLang="en-US" b="1" i="0" dirty="0">
                <a:solidFill>
                  <a:srgbClr val="202122"/>
                </a:solidFill>
                <a:effectLst/>
                <a:latin typeface="+mn-ea"/>
              </a:rPr>
              <a:t>忠于某人，一种责任。</a:t>
            </a:r>
            <a:endParaRPr lang="en-US" altLang="zh-CN" b="1" i="0" dirty="0">
              <a:solidFill>
                <a:srgbClr val="202122"/>
              </a:solidFill>
              <a:effectLst/>
              <a:latin typeface="+mn-ea"/>
            </a:endParaRPr>
          </a:p>
          <a:p>
            <a:r>
              <a:rPr lang="en-US" altLang="zh-CN" b="1" i="0" dirty="0">
                <a:solidFill>
                  <a:srgbClr val="202122"/>
                </a:solidFill>
                <a:effectLst/>
                <a:latin typeface="+mn-ea"/>
              </a:rPr>
              <a:t>	</a:t>
            </a:r>
            <a:r>
              <a:rPr lang="zh-CN" altLang="en-US" b="1" i="0" dirty="0">
                <a:solidFill>
                  <a:srgbClr val="202122"/>
                </a:solidFill>
                <a:effectLst/>
                <a:latin typeface="+mn-ea"/>
              </a:rPr>
              <a:t>有意识地决定彼此并坚持。</a:t>
            </a:r>
            <a:endParaRPr lang="en-US" altLang="zh-CN" b="1" i="0" dirty="0">
              <a:solidFill>
                <a:srgbClr val="202122"/>
              </a:solidFill>
              <a:effectLst/>
              <a:latin typeface="+mn-ea"/>
            </a:endParaRPr>
          </a:p>
          <a:p>
            <a:r>
              <a:rPr lang="en-US" altLang="zh-CN" b="1" i="0" dirty="0">
                <a:solidFill>
                  <a:srgbClr val="202122"/>
                </a:solidFill>
                <a:effectLst/>
                <a:latin typeface="+mn-ea"/>
              </a:rPr>
              <a:t>	</a:t>
            </a:r>
            <a:endParaRPr lang="zh-CN" altLang="en-US" b="1" dirty="0">
              <a:latin typeface="+mn-ea"/>
            </a:endParaRPr>
          </a:p>
        </p:txBody>
      </p:sp>
      <p:sp>
        <p:nvSpPr>
          <p:cNvPr id="8" name="矩形 7">
            <a:extLst>
              <a:ext uri="{FF2B5EF4-FFF2-40B4-BE49-F238E27FC236}">
                <a16:creationId xmlns:a16="http://schemas.microsoft.com/office/drawing/2014/main" id="{42B5ED42-E994-41B9-82F8-491894D749A8}"/>
              </a:ext>
            </a:extLst>
          </p:cNvPr>
          <p:cNvSpPr/>
          <p:nvPr/>
        </p:nvSpPr>
        <p:spPr>
          <a:xfrm>
            <a:off x="1900938" y="1327039"/>
            <a:ext cx="428726" cy="1446550"/>
          </a:xfrm>
          <a:prstGeom prst="rect">
            <a:avLst/>
          </a:prstGeom>
          <a:noFill/>
        </p:spPr>
        <p:txBody>
          <a:bodyPr wrap="square" lIns="91440" tIns="45720" rIns="91440" bIns="45720">
            <a:spAutoFit/>
          </a:bodyPr>
          <a:lstStyle/>
          <a:p>
            <a:pPr algn="ctr"/>
            <a:r>
              <a:rPr lang="zh-CN" altLang="en-US" sz="4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喜欢</a:t>
            </a:r>
            <a:endParaRPr lang="zh-CN" altLang="en-US" sz="4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
        <p:nvSpPr>
          <p:cNvPr id="11" name="矩形 10">
            <a:extLst>
              <a:ext uri="{FF2B5EF4-FFF2-40B4-BE49-F238E27FC236}">
                <a16:creationId xmlns:a16="http://schemas.microsoft.com/office/drawing/2014/main" id="{F8EF9E80-C7B5-4A7C-9CC5-4E483C21043D}"/>
              </a:ext>
            </a:extLst>
          </p:cNvPr>
          <p:cNvSpPr/>
          <p:nvPr/>
        </p:nvSpPr>
        <p:spPr>
          <a:xfrm>
            <a:off x="1900938" y="3115212"/>
            <a:ext cx="342210" cy="1446550"/>
          </a:xfrm>
          <a:prstGeom prst="rect">
            <a:avLst/>
          </a:prstGeom>
          <a:noFill/>
        </p:spPr>
        <p:txBody>
          <a:bodyPr wrap="square" lIns="91440" tIns="45720" rIns="91440" bIns="45720">
            <a:spAutoFit/>
          </a:bodyPr>
          <a:lstStyle/>
          <a:p>
            <a:pPr algn="ctr"/>
            <a:r>
              <a:rPr lang="zh-CN" altLang="en-US" sz="4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迷恋</a:t>
            </a:r>
            <a:endParaRPr lang="zh-CN" altLang="en-US" sz="4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
        <p:nvSpPr>
          <p:cNvPr id="12" name="矩形 11">
            <a:extLst>
              <a:ext uri="{FF2B5EF4-FFF2-40B4-BE49-F238E27FC236}">
                <a16:creationId xmlns:a16="http://schemas.microsoft.com/office/drawing/2014/main" id="{9DE217C0-5B2D-4BA1-A754-B0F32B707DDE}"/>
              </a:ext>
            </a:extLst>
          </p:cNvPr>
          <p:cNvSpPr/>
          <p:nvPr/>
        </p:nvSpPr>
        <p:spPr>
          <a:xfrm>
            <a:off x="1799380" y="4918307"/>
            <a:ext cx="571099" cy="1446550"/>
          </a:xfrm>
          <a:prstGeom prst="rect">
            <a:avLst/>
          </a:prstGeom>
          <a:noFill/>
        </p:spPr>
        <p:txBody>
          <a:bodyPr wrap="square" lIns="91440" tIns="45720" rIns="91440" bIns="45720">
            <a:spAutoFit/>
          </a:bodyPr>
          <a:lstStyle/>
          <a:p>
            <a:pPr algn="ctr"/>
            <a:r>
              <a:rPr lang="zh-CN" altLang="en-US" sz="4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空虚</a:t>
            </a:r>
            <a:endParaRPr lang="zh-CN" altLang="en-US" sz="4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pic>
        <p:nvPicPr>
          <p:cNvPr id="17" name="图形 16" descr="徽章 纯色填充">
            <a:extLst>
              <a:ext uri="{FF2B5EF4-FFF2-40B4-BE49-F238E27FC236}">
                <a16:creationId xmlns:a16="http://schemas.microsoft.com/office/drawing/2014/main" id="{3FCD7E6D-DC9C-4D3F-9E64-56C53D4AC4E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89623" y="3392508"/>
            <a:ext cx="914400" cy="914400"/>
          </a:xfrm>
          <a:prstGeom prst="rect">
            <a:avLst/>
          </a:prstGeom>
        </p:spPr>
      </p:pic>
      <p:pic>
        <p:nvPicPr>
          <p:cNvPr id="21" name="图形 20" descr="徽章 3 纯色填充">
            <a:extLst>
              <a:ext uri="{FF2B5EF4-FFF2-40B4-BE49-F238E27FC236}">
                <a16:creationId xmlns:a16="http://schemas.microsoft.com/office/drawing/2014/main" id="{FFD53AEF-83C3-45F8-94AB-3F3155EC5EA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89623" y="5029792"/>
            <a:ext cx="914400" cy="914400"/>
          </a:xfrm>
          <a:prstGeom prst="rect">
            <a:avLst/>
          </a:prstGeom>
        </p:spPr>
      </p:pic>
      <p:pic>
        <p:nvPicPr>
          <p:cNvPr id="23" name="图形 22" descr="徽章 1 纯色填充">
            <a:extLst>
              <a:ext uri="{FF2B5EF4-FFF2-40B4-BE49-F238E27FC236}">
                <a16:creationId xmlns:a16="http://schemas.microsoft.com/office/drawing/2014/main" id="{44E27922-B8A7-4750-99CA-334B4205B67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89623" y="1755225"/>
            <a:ext cx="914400" cy="914400"/>
          </a:xfrm>
          <a:prstGeom prst="rect">
            <a:avLst/>
          </a:prstGeom>
        </p:spPr>
      </p:pic>
      <p:sp>
        <p:nvSpPr>
          <p:cNvPr id="38" name="文本框 17">
            <a:extLst>
              <a:ext uri="{FF2B5EF4-FFF2-40B4-BE49-F238E27FC236}">
                <a16:creationId xmlns:a16="http://schemas.microsoft.com/office/drawing/2014/main" id="{B4DC4AE1-5C28-4550-89AD-64B598A34C44}"/>
              </a:ext>
            </a:extLst>
          </p:cNvPr>
          <p:cNvSpPr txBox="1"/>
          <p:nvPr/>
        </p:nvSpPr>
        <p:spPr>
          <a:xfrm>
            <a:off x="5032020" y="510983"/>
            <a:ext cx="2348720" cy="523220"/>
          </a:xfrm>
          <a:prstGeom prst="rect">
            <a:avLst/>
          </a:prstGeom>
          <a:noFill/>
        </p:spPr>
        <p:txBody>
          <a:bodyPr wrap="none" rtlCol="0">
            <a:spAutoFit/>
          </a:bodyPr>
          <a:lstStyle/>
          <a:p>
            <a:r>
              <a:rPr lang="zh-CN" altLang="en-US" sz="2800" b="1" dirty="0">
                <a:ln w="0"/>
                <a:latin typeface="Algerian" panose="04020705040A02060702" pitchFamily="82" charset="0"/>
              </a:rPr>
              <a:t>爱情三元理论</a:t>
            </a:r>
          </a:p>
        </p:txBody>
      </p:sp>
      <p:sp>
        <p:nvSpPr>
          <p:cNvPr id="39" name="文本框 23">
            <a:extLst>
              <a:ext uri="{FF2B5EF4-FFF2-40B4-BE49-F238E27FC236}">
                <a16:creationId xmlns:a16="http://schemas.microsoft.com/office/drawing/2014/main" id="{CD157E6C-5D8C-43E8-8E50-FA87AD92B586}"/>
              </a:ext>
            </a:extLst>
          </p:cNvPr>
          <p:cNvSpPr txBox="1"/>
          <p:nvPr/>
        </p:nvSpPr>
        <p:spPr>
          <a:xfrm>
            <a:off x="1494346" y="89436"/>
            <a:ext cx="3742566" cy="923330"/>
          </a:xfrm>
          <a:prstGeom prst="rect">
            <a:avLst/>
          </a:prstGeom>
          <a:noFill/>
        </p:spPr>
        <p:txBody>
          <a:bodyPr wrap="square" rtlCol="0">
            <a:spAutoFit/>
          </a:bodyPr>
          <a:lstStyle/>
          <a:p>
            <a:pPr>
              <a:tabLst>
                <a:tab pos="4037013" algn="l"/>
              </a:tabLst>
            </a:pPr>
            <a:r>
              <a:rPr lang="zh-CN" altLang="en-US" sz="5400" b="1" dirty="0">
                <a:solidFill>
                  <a:schemeClr val="bg1"/>
                </a:solidFill>
                <a:effectLst>
                  <a:outerShdw blurRad="50800" dist="38100" dir="2700000" algn="tl" rotWithShape="0">
                    <a:prstClr val="black">
                      <a:alpha val="40000"/>
                    </a:prstClr>
                  </a:outerShdw>
                </a:effectLst>
                <a:latin typeface="+mn-ea"/>
              </a:rPr>
              <a:t>什么是爱情</a:t>
            </a:r>
          </a:p>
        </p:txBody>
      </p:sp>
      <p:grpSp>
        <p:nvGrpSpPr>
          <p:cNvPr id="15" name="グループ化 14">
            <a:extLst>
              <a:ext uri="{FF2B5EF4-FFF2-40B4-BE49-F238E27FC236}">
                <a16:creationId xmlns:a16="http://schemas.microsoft.com/office/drawing/2014/main" id="{5B3A4EC4-D975-4684-8A33-6AD86A684983}"/>
              </a:ext>
            </a:extLst>
          </p:cNvPr>
          <p:cNvGrpSpPr/>
          <p:nvPr/>
        </p:nvGrpSpPr>
        <p:grpSpPr>
          <a:xfrm>
            <a:off x="6467695" y="1560223"/>
            <a:ext cx="6559936" cy="4297922"/>
            <a:chOff x="-4474747" y="507811"/>
            <a:chExt cx="9221755" cy="6218645"/>
          </a:xfrm>
        </p:grpSpPr>
        <p:sp>
          <p:nvSpPr>
            <p:cNvPr id="16" name="三角形 6">
              <a:extLst>
                <a:ext uri="{FF2B5EF4-FFF2-40B4-BE49-F238E27FC236}">
                  <a16:creationId xmlns:a16="http://schemas.microsoft.com/office/drawing/2014/main" id="{AFE3C46A-E95A-4F32-82B4-FDE4ECC8EE04}"/>
                </a:ext>
              </a:extLst>
            </p:cNvPr>
            <p:cNvSpPr/>
            <p:nvPr/>
          </p:nvSpPr>
          <p:spPr>
            <a:xfrm>
              <a:off x="-2877173" y="1556654"/>
              <a:ext cx="4804899" cy="4142154"/>
            </a:xfrm>
            <a:prstGeom prst="triangle">
              <a:avLst/>
            </a:prstGeom>
            <a:noFill/>
            <a:ln w="57150">
              <a:solidFill>
                <a:srgbClr val="1483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24" name="文本框 9">
              <a:extLst>
                <a:ext uri="{FF2B5EF4-FFF2-40B4-BE49-F238E27FC236}">
                  <a16:creationId xmlns:a16="http://schemas.microsoft.com/office/drawing/2014/main" id="{07166FE5-6434-4F16-8CE0-C118E3B4B4A7}"/>
                </a:ext>
              </a:extLst>
            </p:cNvPr>
            <p:cNvSpPr txBox="1"/>
            <p:nvPr/>
          </p:nvSpPr>
          <p:spPr>
            <a:xfrm>
              <a:off x="-4080699" y="5506201"/>
              <a:ext cx="2278933" cy="730914"/>
            </a:xfrm>
            <a:prstGeom prst="rect">
              <a:avLst/>
            </a:prstGeom>
            <a:noFill/>
          </p:spPr>
          <p:txBody>
            <a:bodyPr wrap="square" rtlCol="0">
              <a:spAutoFit/>
            </a:bodyPr>
            <a:lstStyle/>
            <a:p>
              <a:r>
                <a:rPr lang="zh-CN" altLang="en-US" sz="2800" b="1" dirty="0">
                  <a:solidFill>
                    <a:srgbClr val="1A3B64"/>
                  </a:solidFill>
                  <a:latin typeface="FZFenSTXS-R-GB" panose="02000000000000000000" pitchFamily="2" charset="-122"/>
                  <a:ea typeface="FZFenSTXS-R-GB" panose="02000000000000000000" pitchFamily="2" charset="-122"/>
                </a:rPr>
                <a:t>激情</a:t>
              </a:r>
            </a:p>
          </p:txBody>
        </p:sp>
        <p:sp>
          <p:nvSpPr>
            <p:cNvPr id="25" name="文本框 9">
              <a:extLst>
                <a:ext uri="{FF2B5EF4-FFF2-40B4-BE49-F238E27FC236}">
                  <a16:creationId xmlns:a16="http://schemas.microsoft.com/office/drawing/2014/main" id="{CFDF5D18-C08A-42C5-A123-9BFD21771F5F}"/>
                </a:ext>
              </a:extLst>
            </p:cNvPr>
            <p:cNvSpPr txBox="1"/>
            <p:nvPr/>
          </p:nvSpPr>
          <p:spPr>
            <a:xfrm>
              <a:off x="-4474747" y="6058475"/>
              <a:ext cx="2528806" cy="667981"/>
            </a:xfrm>
            <a:prstGeom prst="rect">
              <a:avLst/>
            </a:prstGeom>
            <a:noFill/>
          </p:spPr>
          <p:txBody>
            <a:bodyPr wrap="square" rtlCol="0">
              <a:spAutoFit/>
            </a:bodyPr>
            <a:lstStyle/>
            <a:p>
              <a:r>
                <a:rPr lang="zh-CN" altLang="en-US" sz="2400" b="1" dirty="0">
                  <a:solidFill>
                    <a:srgbClr val="FF0000"/>
                  </a:solidFill>
                  <a:latin typeface="【嵐】皎月体" panose="020B0604000101010104" pitchFamily="34" charset="-122"/>
                  <a:ea typeface="【嵐】皎月体" panose="020B0604000101010104" pitchFamily="34" charset="-122"/>
                  <a:cs typeface="【何尼玛】扭曲体" panose="020B0604000101010104" pitchFamily="50" charset="-128"/>
                </a:rPr>
                <a:t>迷恋式的爱</a:t>
              </a:r>
            </a:p>
          </p:txBody>
        </p:sp>
        <p:sp>
          <p:nvSpPr>
            <p:cNvPr id="26" name="文本框 9">
              <a:extLst>
                <a:ext uri="{FF2B5EF4-FFF2-40B4-BE49-F238E27FC236}">
                  <a16:creationId xmlns:a16="http://schemas.microsoft.com/office/drawing/2014/main" id="{AA51ED18-C217-4200-8AF9-BFB4D309C567}"/>
                </a:ext>
              </a:extLst>
            </p:cNvPr>
            <p:cNvSpPr txBox="1"/>
            <p:nvPr/>
          </p:nvSpPr>
          <p:spPr>
            <a:xfrm>
              <a:off x="1907504" y="5482321"/>
              <a:ext cx="2839504" cy="730914"/>
            </a:xfrm>
            <a:prstGeom prst="rect">
              <a:avLst/>
            </a:prstGeom>
            <a:noFill/>
          </p:spPr>
          <p:txBody>
            <a:bodyPr wrap="square" rtlCol="0">
              <a:spAutoFit/>
            </a:bodyPr>
            <a:lstStyle/>
            <a:p>
              <a:r>
                <a:rPr lang="zh-CN" altLang="en-US" sz="2800" b="1" dirty="0">
                  <a:solidFill>
                    <a:srgbClr val="1A3B64"/>
                  </a:solidFill>
                  <a:latin typeface="FZFenSTXS-R-GB" panose="02000000000000000000" pitchFamily="2" charset="-122"/>
                  <a:ea typeface="FZFenSTXS-R-GB" panose="02000000000000000000" pitchFamily="2" charset="-122"/>
                </a:rPr>
                <a:t>承诺</a:t>
              </a:r>
            </a:p>
          </p:txBody>
        </p:sp>
        <p:sp>
          <p:nvSpPr>
            <p:cNvPr id="27" name="文本框 9">
              <a:extLst>
                <a:ext uri="{FF2B5EF4-FFF2-40B4-BE49-F238E27FC236}">
                  <a16:creationId xmlns:a16="http://schemas.microsoft.com/office/drawing/2014/main" id="{334F36D2-1D42-4A29-BE1D-95AFA4B9AD70}"/>
                </a:ext>
              </a:extLst>
            </p:cNvPr>
            <p:cNvSpPr txBox="1"/>
            <p:nvPr/>
          </p:nvSpPr>
          <p:spPr>
            <a:xfrm>
              <a:off x="1173096" y="6040192"/>
              <a:ext cx="2610803" cy="667981"/>
            </a:xfrm>
            <a:prstGeom prst="rect">
              <a:avLst/>
            </a:prstGeom>
            <a:noFill/>
          </p:spPr>
          <p:txBody>
            <a:bodyPr wrap="square" rtlCol="0">
              <a:spAutoFit/>
            </a:bodyPr>
            <a:lstStyle/>
            <a:p>
              <a:r>
                <a:rPr lang="zh-CN" altLang="en-US" sz="2400" b="1" dirty="0">
                  <a:solidFill>
                    <a:srgbClr val="FF0000"/>
                  </a:solidFill>
                  <a:latin typeface="【嵐】皎月体" panose="020B0604000101010104" pitchFamily="34" charset="-122"/>
                  <a:ea typeface="【嵐】皎月体" panose="020B0604000101010104" pitchFamily="34" charset="-122"/>
                  <a:cs typeface="【何尼玛】扭曲体" panose="020B0604000101010104" pitchFamily="50" charset="-128"/>
                </a:rPr>
                <a:t>空虚式的爱</a:t>
              </a:r>
            </a:p>
          </p:txBody>
        </p:sp>
        <p:sp>
          <p:nvSpPr>
            <p:cNvPr id="28" name="文本框 9">
              <a:extLst>
                <a:ext uri="{FF2B5EF4-FFF2-40B4-BE49-F238E27FC236}">
                  <a16:creationId xmlns:a16="http://schemas.microsoft.com/office/drawing/2014/main" id="{B40F3707-F474-4547-993C-C0DDD9036619}"/>
                </a:ext>
              </a:extLst>
            </p:cNvPr>
            <p:cNvSpPr txBox="1"/>
            <p:nvPr/>
          </p:nvSpPr>
          <p:spPr>
            <a:xfrm>
              <a:off x="-1614621" y="507811"/>
              <a:ext cx="2880975" cy="667981"/>
            </a:xfrm>
            <a:prstGeom prst="rect">
              <a:avLst/>
            </a:prstGeom>
            <a:noFill/>
          </p:spPr>
          <p:txBody>
            <a:bodyPr wrap="square" rtlCol="0">
              <a:spAutoFit/>
            </a:bodyPr>
            <a:lstStyle/>
            <a:p>
              <a:r>
                <a:rPr lang="zh-CN" altLang="en-US" sz="2400" b="1" dirty="0">
                  <a:solidFill>
                    <a:srgbClr val="FF0000"/>
                  </a:solidFill>
                  <a:latin typeface="【嵐】皎月体" panose="020B0604000101010104" pitchFamily="34" charset="-122"/>
                  <a:ea typeface="【嵐】皎月体" panose="020B0604000101010104" pitchFamily="34" charset="-122"/>
                  <a:cs typeface="【何尼玛】扭曲体" panose="020B0604000101010104" pitchFamily="50" charset="-128"/>
                </a:rPr>
                <a:t>喜欢式的爱</a:t>
              </a:r>
            </a:p>
          </p:txBody>
        </p:sp>
        <p:sp>
          <p:nvSpPr>
            <p:cNvPr id="29" name="文本框 9">
              <a:extLst>
                <a:ext uri="{FF2B5EF4-FFF2-40B4-BE49-F238E27FC236}">
                  <a16:creationId xmlns:a16="http://schemas.microsoft.com/office/drawing/2014/main" id="{980C4157-29C8-486A-BF83-3B25EE7AF975}"/>
                </a:ext>
              </a:extLst>
            </p:cNvPr>
            <p:cNvSpPr txBox="1"/>
            <p:nvPr/>
          </p:nvSpPr>
          <p:spPr>
            <a:xfrm>
              <a:off x="-1079164" y="971971"/>
              <a:ext cx="2345517" cy="730914"/>
            </a:xfrm>
            <a:prstGeom prst="rect">
              <a:avLst/>
            </a:prstGeom>
            <a:noFill/>
          </p:spPr>
          <p:txBody>
            <a:bodyPr wrap="square" rtlCol="0">
              <a:spAutoFit/>
            </a:bodyPr>
            <a:lstStyle/>
            <a:p>
              <a:r>
                <a:rPr lang="zh-CN" altLang="en-US" sz="2800" b="1" dirty="0">
                  <a:solidFill>
                    <a:srgbClr val="1A3B64"/>
                  </a:solidFill>
                  <a:latin typeface="FZFenSTXS-R-GB" panose="02000000000000000000" pitchFamily="2" charset="-122"/>
                  <a:ea typeface="FZFenSTXS-R-GB" panose="02000000000000000000" pitchFamily="2" charset="-122"/>
                </a:rPr>
                <a:t>亲密</a:t>
              </a:r>
            </a:p>
          </p:txBody>
        </p:sp>
      </p:grpSp>
    </p:spTree>
    <p:extLst>
      <p:ext uri="{BB962C8B-B14F-4D97-AF65-F5344CB8AC3E}">
        <p14:creationId xmlns:p14="http://schemas.microsoft.com/office/powerpoint/2010/main" val="20537919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任意多边形 2">
            <a:extLst>
              <a:ext uri="{FF2B5EF4-FFF2-40B4-BE49-F238E27FC236}">
                <a16:creationId xmlns:a16="http://schemas.microsoft.com/office/drawing/2014/main" id="{E864F8A7-F83D-4EFE-B971-4332CDB6AF92}"/>
              </a:ext>
            </a:extLst>
          </p:cNvPr>
          <p:cNvSpPr/>
          <p:nvPr/>
        </p:nvSpPr>
        <p:spPr>
          <a:xfrm rot="3519">
            <a:off x="-242528" y="-389866"/>
            <a:ext cx="12682519" cy="1369454"/>
          </a:xfrm>
          <a:custGeom>
            <a:avLst/>
            <a:gdLst>
              <a:gd name="connsiteX0" fmla="*/ 1644665 w 12682519"/>
              <a:gd name="connsiteY0" fmla="*/ 1359223 h 1369454"/>
              <a:gd name="connsiteX1" fmla="*/ 1644690 w 12682519"/>
              <a:gd name="connsiteY1" fmla="*/ 1367663 h 1369454"/>
              <a:gd name="connsiteX2" fmla="*/ 1028960 w 12682519"/>
              <a:gd name="connsiteY2" fmla="*/ 1369454 h 1369454"/>
              <a:gd name="connsiteX3" fmla="*/ 1028930 w 12682519"/>
              <a:gd name="connsiteY3" fmla="*/ 1359223 h 1369454"/>
              <a:gd name="connsiteX4" fmla="*/ 12682519 w 12682519"/>
              <a:gd name="connsiteY4" fmla="*/ 0 h 1369454"/>
              <a:gd name="connsiteX5" fmla="*/ 12682519 w 12682519"/>
              <a:gd name="connsiteY5" fmla="*/ 1359223 h 1369454"/>
              <a:gd name="connsiteX6" fmla="*/ 1644665 w 12682519"/>
              <a:gd name="connsiteY6" fmla="*/ 1359223 h 1369454"/>
              <a:gd name="connsiteX7" fmla="*/ 1643043 w 12682519"/>
              <a:gd name="connsiteY7" fmla="*/ 801553 h 1369454"/>
              <a:gd name="connsiteX8" fmla="*/ 1334698 w 12682519"/>
              <a:gd name="connsiteY8" fmla="*/ 637353 h 1369454"/>
              <a:gd name="connsiteX9" fmla="*/ 1027313 w 12682519"/>
              <a:gd name="connsiteY9" fmla="*/ 803344 h 1369454"/>
              <a:gd name="connsiteX10" fmla="*/ 1028930 w 12682519"/>
              <a:gd name="connsiteY10" fmla="*/ 1359223 h 1369454"/>
              <a:gd name="connsiteX11" fmla="*/ 0 w 12682519"/>
              <a:gd name="connsiteY11" fmla="*/ 1359223 h 1369454"/>
              <a:gd name="connsiteX12" fmla="*/ 0 w 12682519"/>
              <a:gd name="connsiteY12" fmla="*/ 0 h 1369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682519" h="1369454">
                <a:moveTo>
                  <a:pt x="1644665" y="1359223"/>
                </a:moveTo>
                <a:lnTo>
                  <a:pt x="1644690" y="1367663"/>
                </a:lnTo>
                <a:lnTo>
                  <a:pt x="1028960" y="1369454"/>
                </a:lnTo>
                <a:lnTo>
                  <a:pt x="1028930" y="1359223"/>
                </a:lnTo>
                <a:close/>
                <a:moveTo>
                  <a:pt x="12682519" y="0"/>
                </a:moveTo>
                <a:lnTo>
                  <a:pt x="12682519" y="1359223"/>
                </a:lnTo>
                <a:lnTo>
                  <a:pt x="1644665" y="1359223"/>
                </a:lnTo>
                <a:lnTo>
                  <a:pt x="1643043" y="801553"/>
                </a:lnTo>
                <a:lnTo>
                  <a:pt x="1334698" y="637353"/>
                </a:lnTo>
                <a:lnTo>
                  <a:pt x="1027313" y="803344"/>
                </a:lnTo>
                <a:lnTo>
                  <a:pt x="1028930" y="1359223"/>
                </a:lnTo>
                <a:lnTo>
                  <a:pt x="0" y="1359223"/>
                </a:lnTo>
                <a:lnTo>
                  <a:pt x="0" y="0"/>
                </a:lnTo>
                <a:close/>
              </a:path>
            </a:pathLst>
          </a:custGeom>
          <a:solidFill>
            <a:srgbClr val="F6C1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文本框 13">
            <a:extLst>
              <a:ext uri="{FF2B5EF4-FFF2-40B4-BE49-F238E27FC236}">
                <a16:creationId xmlns:a16="http://schemas.microsoft.com/office/drawing/2014/main" id="{2E7C3FC6-2DEC-46E5-84A6-03C7A5190123}"/>
              </a:ext>
            </a:extLst>
          </p:cNvPr>
          <p:cNvSpPr txBox="1"/>
          <p:nvPr/>
        </p:nvSpPr>
        <p:spPr>
          <a:xfrm>
            <a:off x="2441416" y="1789879"/>
            <a:ext cx="8318929" cy="4739759"/>
          </a:xfrm>
          <a:prstGeom prst="rect">
            <a:avLst/>
          </a:prstGeom>
          <a:noFill/>
        </p:spPr>
        <p:txBody>
          <a:bodyPr wrap="square" rtlCol="0">
            <a:spAutoFit/>
          </a:bodyPr>
          <a:lstStyle/>
          <a:p>
            <a:r>
              <a:rPr lang="zh-CN" altLang="en-US" sz="2800" b="1" dirty="0"/>
              <a:t>亲密</a:t>
            </a:r>
            <a:r>
              <a:rPr lang="en-US" altLang="zh-CN" sz="2800" b="1" dirty="0"/>
              <a:t>+</a:t>
            </a:r>
            <a:r>
              <a:rPr lang="zh-CN" altLang="en-US" sz="2800" b="1" dirty="0"/>
              <a:t>激情   </a:t>
            </a:r>
            <a:r>
              <a:rPr lang="zh-CN" altLang="en-US" b="1" dirty="0"/>
              <a:t>双方有身体上或精神上的连接，</a:t>
            </a:r>
            <a:endParaRPr lang="en-US" altLang="zh-CN" b="1" dirty="0"/>
          </a:p>
          <a:p>
            <a:r>
              <a:rPr lang="en-US" altLang="zh-CN" b="1" dirty="0"/>
              <a:t>		</a:t>
            </a:r>
            <a:r>
              <a:rPr lang="zh-CN" altLang="en-US" b="1" dirty="0"/>
              <a:t>但没有承诺与责任。</a:t>
            </a:r>
            <a:endParaRPr lang="en-US" altLang="zh-CN" b="1" dirty="0"/>
          </a:p>
          <a:p>
            <a:r>
              <a:rPr lang="en-US" altLang="zh-CN" b="1" dirty="0"/>
              <a:t>		</a:t>
            </a:r>
            <a:r>
              <a:rPr lang="zh-CN" altLang="en-US" b="1" dirty="0"/>
              <a:t>例如：暧昧关系，开放式恋爱</a:t>
            </a:r>
            <a:endParaRPr lang="en-US" altLang="zh-CN" b="1" dirty="0"/>
          </a:p>
          <a:p>
            <a:endParaRPr lang="en-US" altLang="zh-CN" sz="2800" b="1" dirty="0"/>
          </a:p>
          <a:p>
            <a:endParaRPr lang="en-US" altLang="zh-CN" sz="2800" b="1" dirty="0"/>
          </a:p>
          <a:p>
            <a:r>
              <a:rPr lang="zh-CN" altLang="en-US" sz="2800" b="1" dirty="0"/>
              <a:t>激情</a:t>
            </a:r>
            <a:r>
              <a:rPr lang="en-US" altLang="zh-CN" sz="2800" b="1" dirty="0"/>
              <a:t>+</a:t>
            </a:r>
            <a:r>
              <a:rPr lang="zh-CN" altLang="en-US" sz="2800" b="1" dirty="0"/>
              <a:t>承诺</a:t>
            </a:r>
            <a:r>
              <a:rPr lang="en-US" altLang="zh-CN" sz="2800" b="1" dirty="0"/>
              <a:t>	</a:t>
            </a:r>
            <a:r>
              <a:rPr lang="zh-CN" altLang="en-US" b="1" dirty="0"/>
              <a:t>只有激情和承诺的束缚，</a:t>
            </a:r>
            <a:endParaRPr lang="en-US" altLang="zh-CN" b="1" dirty="0"/>
          </a:p>
          <a:p>
            <a:r>
              <a:rPr lang="en-US" altLang="zh-CN" b="1" dirty="0"/>
              <a:t>		</a:t>
            </a:r>
            <a:r>
              <a:rPr lang="zh-CN" altLang="en-US" b="1" dirty="0"/>
              <a:t>没有亲密感的爱。</a:t>
            </a:r>
            <a:r>
              <a:rPr lang="en-US" altLang="zh-CN" b="1" dirty="0"/>
              <a:t>                                             </a:t>
            </a:r>
          </a:p>
          <a:p>
            <a:r>
              <a:rPr lang="en-US" altLang="zh-CN" b="1" dirty="0"/>
              <a:t>                                   </a:t>
            </a:r>
            <a:r>
              <a:rPr lang="zh-CN" altLang="en-US" b="1" dirty="0"/>
              <a:t>例如：闪婚、一见钟情</a:t>
            </a:r>
            <a:endParaRPr lang="en-US" altLang="zh-CN" b="1" dirty="0"/>
          </a:p>
          <a:p>
            <a:endParaRPr lang="en-US" altLang="zh-CN" dirty="0"/>
          </a:p>
          <a:p>
            <a:endParaRPr lang="en-US" altLang="zh-CN" dirty="0"/>
          </a:p>
          <a:p>
            <a:endParaRPr lang="en-US" altLang="zh-CN" dirty="0"/>
          </a:p>
          <a:p>
            <a:r>
              <a:rPr lang="zh-CN" altLang="en-US" sz="2800" b="1" dirty="0"/>
              <a:t>承诺</a:t>
            </a:r>
            <a:r>
              <a:rPr lang="en-US" altLang="zh-CN" sz="2800" b="1" dirty="0"/>
              <a:t>+</a:t>
            </a:r>
            <a:r>
              <a:rPr lang="zh-CN" altLang="en-US" sz="2800" b="1" dirty="0"/>
              <a:t>亲密</a:t>
            </a:r>
            <a:r>
              <a:rPr lang="en-US" altLang="zh-CN" sz="2800" b="1" dirty="0"/>
              <a:t>	</a:t>
            </a:r>
            <a:r>
              <a:rPr lang="zh-CN" altLang="en-US" b="1" dirty="0"/>
              <a:t>没有激情或激情消散了</a:t>
            </a:r>
            <a:endParaRPr lang="en-US" altLang="zh-CN" b="1" dirty="0"/>
          </a:p>
          <a:p>
            <a:r>
              <a:rPr lang="en-US" altLang="zh-CN" b="1" dirty="0"/>
              <a:t>		</a:t>
            </a:r>
            <a:r>
              <a:rPr lang="zh-CN" altLang="en-US" b="1" dirty="0"/>
              <a:t>但彼此还关爱着对方并给与承诺。</a:t>
            </a:r>
            <a:endParaRPr lang="en-US" altLang="zh-CN" b="1" dirty="0"/>
          </a:p>
          <a:p>
            <a:r>
              <a:rPr lang="en-US" altLang="zh-CN" b="1" dirty="0"/>
              <a:t>                                   </a:t>
            </a:r>
            <a:r>
              <a:rPr lang="zh-CN" altLang="en-US" b="1" dirty="0"/>
              <a:t>例如：老夫老妻，爷爷奶奶的爱</a:t>
            </a:r>
            <a:endParaRPr lang="zh-CN" altLang="en-US" dirty="0"/>
          </a:p>
        </p:txBody>
      </p:sp>
      <p:sp>
        <p:nvSpPr>
          <p:cNvPr id="15" name="矩形 14">
            <a:extLst>
              <a:ext uri="{FF2B5EF4-FFF2-40B4-BE49-F238E27FC236}">
                <a16:creationId xmlns:a16="http://schemas.microsoft.com/office/drawing/2014/main" id="{904F4658-72E2-4E4E-B05D-9CB43E34B95A}"/>
              </a:ext>
            </a:extLst>
          </p:cNvPr>
          <p:cNvSpPr/>
          <p:nvPr/>
        </p:nvSpPr>
        <p:spPr>
          <a:xfrm>
            <a:off x="1833866" y="1298386"/>
            <a:ext cx="428726" cy="1446550"/>
          </a:xfrm>
          <a:prstGeom prst="rect">
            <a:avLst/>
          </a:prstGeom>
          <a:noFill/>
        </p:spPr>
        <p:txBody>
          <a:bodyPr wrap="square" lIns="91440" tIns="45720" rIns="91440" bIns="45720">
            <a:spAutoFit/>
          </a:bodyPr>
          <a:lstStyle/>
          <a:p>
            <a:pPr algn="ctr"/>
            <a:r>
              <a:rPr lang="zh-CN" altLang="en-US" sz="4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浪漫</a:t>
            </a:r>
          </a:p>
        </p:txBody>
      </p:sp>
      <p:sp>
        <p:nvSpPr>
          <p:cNvPr id="17" name="矩形 16">
            <a:extLst>
              <a:ext uri="{FF2B5EF4-FFF2-40B4-BE49-F238E27FC236}">
                <a16:creationId xmlns:a16="http://schemas.microsoft.com/office/drawing/2014/main" id="{84D3FACE-A9DF-4F2C-A887-28E572372889}"/>
              </a:ext>
            </a:extLst>
          </p:cNvPr>
          <p:cNvSpPr/>
          <p:nvPr/>
        </p:nvSpPr>
        <p:spPr>
          <a:xfrm>
            <a:off x="1877122" y="3242663"/>
            <a:ext cx="342210" cy="1446550"/>
          </a:xfrm>
          <a:prstGeom prst="rect">
            <a:avLst/>
          </a:prstGeom>
          <a:noFill/>
        </p:spPr>
        <p:txBody>
          <a:bodyPr wrap="square" lIns="91440" tIns="45720" rIns="91440" bIns="45720">
            <a:spAutoFit/>
          </a:bodyPr>
          <a:lstStyle/>
          <a:p>
            <a:pPr algn="ctr"/>
            <a:r>
              <a:rPr lang="zh-CN" altLang="en-US" sz="4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愚蠢</a:t>
            </a:r>
          </a:p>
        </p:txBody>
      </p:sp>
      <p:sp>
        <p:nvSpPr>
          <p:cNvPr id="18" name="矩形 17">
            <a:extLst>
              <a:ext uri="{FF2B5EF4-FFF2-40B4-BE49-F238E27FC236}">
                <a16:creationId xmlns:a16="http://schemas.microsoft.com/office/drawing/2014/main" id="{68A2D0DD-0E1D-451A-9FEA-8008C8A99B94}"/>
              </a:ext>
            </a:extLst>
          </p:cNvPr>
          <p:cNvSpPr/>
          <p:nvPr/>
        </p:nvSpPr>
        <p:spPr>
          <a:xfrm>
            <a:off x="1762677" y="5023368"/>
            <a:ext cx="571099" cy="1446550"/>
          </a:xfrm>
          <a:prstGeom prst="rect">
            <a:avLst/>
          </a:prstGeom>
          <a:noFill/>
        </p:spPr>
        <p:txBody>
          <a:bodyPr wrap="square" lIns="91440" tIns="45720" rIns="91440" bIns="45720">
            <a:spAutoFit/>
          </a:bodyPr>
          <a:lstStyle/>
          <a:p>
            <a:pPr algn="ctr"/>
            <a:r>
              <a:rPr lang="zh-CN" altLang="en-US" sz="4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友</a:t>
            </a:r>
            <a:r>
              <a:rPr lang="zh-CN" altLang="en-US" sz="4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伴</a:t>
            </a:r>
            <a:endParaRPr lang="zh-CN" altLang="en-US" sz="4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pic>
        <p:nvPicPr>
          <p:cNvPr id="9" name="图形 8" descr="徽章 6 纯色填充">
            <a:extLst>
              <a:ext uri="{FF2B5EF4-FFF2-40B4-BE49-F238E27FC236}">
                <a16:creationId xmlns:a16="http://schemas.microsoft.com/office/drawing/2014/main" id="{80E2C611-D64F-449E-B78B-B669E4EDF57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70549" y="5217525"/>
            <a:ext cx="914400" cy="914400"/>
          </a:xfrm>
          <a:prstGeom prst="rect">
            <a:avLst/>
          </a:prstGeom>
        </p:spPr>
      </p:pic>
      <p:pic>
        <p:nvPicPr>
          <p:cNvPr id="21" name="图形 20" descr="徽章 4 纯色填充">
            <a:extLst>
              <a:ext uri="{FF2B5EF4-FFF2-40B4-BE49-F238E27FC236}">
                <a16:creationId xmlns:a16="http://schemas.microsoft.com/office/drawing/2014/main" id="{871E2534-E929-4022-BE89-E5822605E27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70549" y="1769858"/>
            <a:ext cx="914400" cy="914400"/>
          </a:xfrm>
          <a:prstGeom prst="rect">
            <a:avLst/>
          </a:prstGeom>
        </p:spPr>
      </p:pic>
      <p:pic>
        <p:nvPicPr>
          <p:cNvPr id="32" name="图形 31" descr="徽章 5 纯色填充">
            <a:extLst>
              <a:ext uri="{FF2B5EF4-FFF2-40B4-BE49-F238E27FC236}">
                <a16:creationId xmlns:a16="http://schemas.microsoft.com/office/drawing/2014/main" id="{CA124BE9-3874-43AB-8936-7AEB25BE9DF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70549" y="3493692"/>
            <a:ext cx="914400" cy="914400"/>
          </a:xfrm>
          <a:prstGeom prst="rect">
            <a:avLst/>
          </a:prstGeom>
        </p:spPr>
      </p:pic>
      <p:sp>
        <p:nvSpPr>
          <p:cNvPr id="23" name="文本框 3">
            <a:extLst>
              <a:ext uri="{FF2B5EF4-FFF2-40B4-BE49-F238E27FC236}">
                <a16:creationId xmlns:a16="http://schemas.microsoft.com/office/drawing/2014/main" id="{CCAE0B60-7562-4563-BF07-E2E930B1230B}"/>
              </a:ext>
            </a:extLst>
          </p:cNvPr>
          <p:cNvSpPr txBox="1"/>
          <p:nvPr/>
        </p:nvSpPr>
        <p:spPr>
          <a:xfrm rot="24886">
            <a:off x="830394" y="324456"/>
            <a:ext cx="516488" cy="707886"/>
          </a:xfrm>
          <a:prstGeom prst="rect">
            <a:avLst/>
          </a:prstGeom>
          <a:noFill/>
        </p:spPr>
        <p:txBody>
          <a:bodyPr wrap="none" rtlCol="0">
            <a:spAutoFit/>
          </a:bodyPr>
          <a:lstStyle/>
          <a:p>
            <a:r>
              <a:rPr lang="en-US" altLang="zh-CN" sz="4000" dirty="0">
                <a:solidFill>
                  <a:srgbClr val="F6C100"/>
                </a:solidFill>
                <a:effectLst>
                  <a:outerShdw blurRad="38100" dist="38100" dir="2700000" algn="tl">
                    <a:srgbClr val="000000">
                      <a:alpha val="43137"/>
                    </a:srgbClr>
                  </a:outerShdw>
                </a:effectLst>
                <a:latin typeface="Broadway" panose="04040905080B02020502" pitchFamily="82" charset="0"/>
                <a:ea typeface="方正喵呜体" panose="02010600010101010101" pitchFamily="2" charset="-122"/>
              </a:rPr>
              <a:t>1</a:t>
            </a:r>
            <a:endParaRPr lang="zh-CN" altLang="en-US" sz="4000" dirty="0">
              <a:solidFill>
                <a:srgbClr val="F6C100"/>
              </a:solidFill>
              <a:effectLst>
                <a:outerShdw blurRad="38100" dist="38100" dir="2700000" algn="tl">
                  <a:srgbClr val="000000">
                    <a:alpha val="43137"/>
                  </a:srgbClr>
                </a:outerShdw>
              </a:effectLst>
              <a:latin typeface="Broadway" panose="04040905080B02020502" pitchFamily="82" charset="0"/>
              <a:ea typeface="方正喵呜体" panose="02010600010101010101" pitchFamily="2" charset="-122"/>
            </a:endParaRPr>
          </a:p>
        </p:txBody>
      </p:sp>
      <p:sp>
        <p:nvSpPr>
          <p:cNvPr id="41" name="文本框 17">
            <a:extLst>
              <a:ext uri="{FF2B5EF4-FFF2-40B4-BE49-F238E27FC236}">
                <a16:creationId xmlns:a16="http://schemas.microsoft.com/office/drawing/2014/main" id="{063CC3BB-4EE8-4EA3-A9CA-30D235C2985F}"/>
              </a:ext>
            </a:extLst>
          </p:cNvPr>
          <p:cNvSpPr txBox="1"/>
          <p:nvPr/>
        </p:nvSpPr>
        <p:spPr>
          <a:xfrm>
            <a:off x="5032020" y="510983"/>
            <a:ext cx="2348720" cy="523220"/>
          </a:xfrm>
          <a:prstGeom prst="rect">
            <a:avLst/>
          </a:prstGeom>
          <a:noFill/>
        </p:spPr>
        <p:txBody>
          <a:bodyPr wrap="none" rtlCol="0">
            <a:spAutoFit/>
          </a:bodyPr>
          <a:lstStyle/>
          <a:p>
            <a:r>
              <a:rPr lang="zh-CN" altLang="en-US" sz="2800" b="1" dirty="0">
                <a:ln w="0"/>
                <a:latin typeface="Algerian" panose="04020705040A02060702" pitchFamily="82" charset="0"/>
              </a:rPr>
              <a:t>爱情三元理论</a:t>
            </a:r>
          </a:p>
        </p:txBody>
      </p:sp>
      <p:sp>
        <p:nvSpPr>
          <p:cNvPr id="42" name="文本框 23">
            <a:extLst>
              <a:ext uri="{FF2B5EF4-FFF2-40B4-BE49-F238E27FC236}">
                <a16:creationId xmlns:a16="http://schemas.microsoft.com/office/drawing/2014/main" id="{AB60CCD6-3E65-407D-8E48-D8F4D457011B}"/>
              </a:ext>
            </a:extLst>
          </p:cNvPr>
          <p:cNvSpPr txBox="1"/>
          <p:nvPr/>
        </p:nvSpPr>
        <p:spPr>
          <a:xfrm>
            <a:off x="1494346" y="89436"/>
            <a:ext cx="3742566" cy="923330"/>
          </a:xfrm>
          <a:prstGeom prst="rect">
            <a:avLst/>
          </a:prstGeom>
          <a:noFill/>
        </p:spPr>
        <p:txBody>
          <a:bodyPr wrap="square" rtlCol="0">
            <a:spAutoFit/>
          </a:bodyPr>
          <a:lstStyle/>
          <a:p>
            <a:pPr>
              <a:tabLst>
                <a:tab pos="4037013" algn="l"/>
              </a:tabLst>
            </a:pPr>
            <a:r>
              <a:rPr lang="zh-CN" altLang="en-US" sz="5400" b="1" dirty="0">
                <a:solidFill>
                  <a:schemeClr val="bg1"/>
                </a:solidFill>
                <a:effectLst>
                  <a:outerShdw blurRad="50800" dist="38100" dir="2700000" algn="tl" rotWithShape="0">
                    <a:prstClr val="black">
                      <a:alpha val="40000"/>
                    </a:prstClr>
                  </a:outerShdw>
                </a:effectLst>
                <a:latin typeface="+mn-ea"/>
              </a:rPr>
              <a:t>什么是爱情</a:t>
            </a:r>
          </a:p>
        </p:txBody>
      </p:sp>
      <p:grpSp>
        <p:nvGrpSpPr>
          <p:cNvPr id="38" name="グループ化 37">
            <a:extLst>
              <a:ext uri="{FF2B5EF4-FFF2-40B4-BE49-F238E27FC236}">
                <a16:creationId xmlns:a16="http://schemas.microsoft.com/office/drawing/2014/main" id="{84075395-A3BF-4CD7-9B59-8767B5046F11}"/>
              </a:ext>
            </a:extLst>
          </p:cNvPr>
          <p:cNvGrpSpPr/>
          <p:nvPr/>
        </p:nvGrpSpPr>
        <p:grpSpPr>
          <a:xfrm>
            <a:off x="6648468" y="1856432"/>
            <a:ext cx="6005866" cy="3724983"/>
            <a:chOff x="6728267" y="1546736"/>
            <a:chExt cx="6317168" cy="3984181"/>
          </a:xfrm>
        </p:grpSpPr>
        <p:grpSp>
          <p:nvGrpSpPr>
            <p:cNvPr id="39" name="グループ化 38">
              <a:extLst>
                <a:ext uri="{FF2B5EF4-FFF2-40B4-BE49-F238E27FC236}">
                  <a16:creationId xmlns:a16="http://schemas.microsoft.com/office/drawing/2014/main" id="{FADB46D4-D980-480C-BF1C-B5B8EC253FF4}"/>
                </a:ext>
              </a:extLst>
            </p:cNvPr>
            <p:cNvGrpSpPr/>
            <p:nvPr/>
          </p:nvGrpSpPr>
          <p:grpSpPr>
            <a:xfrm>
              <a:off x="6728267" y="1546736"/>
              <a:ext cx="6317168" cy="3964541"/>
              <a:chOff x="-4092205" y="936395"/>
              <a:chExt cx="8110884" cy="5355263"/>
            </a:xfrm>
          </p:grpSpPr>
          <p:sp>
            <p:nvSpPr>
              <p:cNvPr id="44" name="三角形 6">
                <a:extLst>
                  <a:ext uri="{FF2B5EF4-FFF2-40B4-BE49-F238E27FC236}">
                    <a16:creationId xmlns:a16="http://schemas.microsoft.com/office/drawing/2014/main" id="{817FBEE4-35D2-4AD4-AC01-C3B267745501}"/>
                  </a:ext>
                </a:extLst>
              </p:cNvPr>
              <p:cNvSpPr/>
              <p:nvPr/>
            </p:nvSpPr>
            <p:spPr>
              <a:xfrm>
                <a:off x="-2877173" y="1556654"/>
                <a:ext cx="4804899" cy="4142154"/>
              </a:xfrm>
              <a:prstGeom prst="triangle">
                <a:avLst/>
              </a:prstGeom>
              <a:noFill/>
              <a:ln w="57150">
                <a:solidFill>
                  <a:srgbClr val="1483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45" name="文本框 9">
                <a:extLst>
                  <a:ext uri="{FF2B5EF4-FFF2-40B4-BE49-F238E27FC236}">
                    <a16:creationId xmlns:a16="http://schemas.microsoft.com/office/drawing/2014/main" id="{5DCBA75B-797F-4BB4-BB16-D90AE5AF8016}"/>
                  </a:ext>
                </a:extLst>
              </p:cNvPr>
              <p:cNvSpPr txBox="1"/>
              <p:nvPr/>
            </p:nvSpPr>
            <p:spPr>
              <a:xfrm>
                <a:off x="-3798551" y="2973337"/>
                <a:ext cx="3388308" cy="667006"/>
              </a:xfrm>
              <a:prstGeom prst="rect">
                <a:avLst/>
              </a:prstGeom>
              <a:noFill/>
              <a:ln>
                <a:noFill/>
              </a:ln>
            </p:spPr>
            <p:txBody>
              <a:bodyPr wrap="square" rtlCol="0">
                <a:spAutoFit/>
              </a:bodyPr>
              <a:lstStyle/>
              <a:p>
                <a:r>
                  <a:rPr lang="zh-CN" altLang="en-US" sz="2400" b="1" dirty="0">
                    <a:solidFill>
                      <a:srgbClr val="FF0000"/>
                    </a:solidFill>
                    <a:latin typeface="【嵐】皎月体" panose="020B0604000101010104" pitchFamily="34" charset="-122"/>
                    <a:ea typeface="【嵐】皎月体" panose="020B0604000101010104" pitchFamily="34" charset="-122"/>
                    <a:cs typeface="【何尼玛】扭曲体" panose="020B0604000101010104" pitchFamily="50" charset="-128"/>
                  </a:rPr>
                  <a:t>浪漫式的爱</a:t>
                </a:r>
              </a:p>
            </p:txBody>
          </p:sp>
          <p:sp>
            <p:nvSpPr>
              <p:cNvPr id="46" name="文本框 9">
                <a:extLst>
                  <a:ext uri="{FF2B5EF4-FFF2-40B4-BE49-F238E27FC236}">
                    <a16:creationId xmlns:a16="http://schemas.microsoft.com/office/drawing/2014/main" id="{A402DC71-94B8-43B1-B15E-A1164ED3BD11}"/>
                  </a:ext>
                </a:extLst>
              </p:cNvPr>
              <p:cNvSpPr txBox="1"/>
              <p:nvPr/>
            </p:nvSpPr>
            <p:spPr>
              <a:xfrm>
                <a:off x="-3774546" y="3414813"/>
                <a:ext cx="1935857" cy="578072"/>
              </a:xfrm>
              <a:prstGeom prst="rect">
                <a:avLst/>
              </a:prstGeom>
              <a:noFill/>
              <a:ln>
                <a:noFill/>
              </a:ln>
            </p:spPr>
            <p:txBody>
              <a:bodyPr wrap="square" rtlCol="0">
                <a:spAutoFit/>
              </a:bodyPr>
              <a:lstStyle/>
              <a:p>
                <a:r>
                  <a:rPr lang="zh-CN" altLang="en-US" sz="2000" b="1" dirty="0">
                    <a:solidFill>
                      <a:srgbClr val="1A3B64"/>
                    </a:solidFill>
                    <a:latin typeface="【嵐】皎月体" panose="020B0604000101010104" pitchFamily="34" charset="-122"/>
                    <a:ea typeface="【嵐】皎月体" panose="020B0604000101010104" pitchFamily="34" charset="-122"/>
                    <a:cs typeface="【何尼玛】扭曲体" panose="020B0604000101010104" pitchFamily="50" charset="-128"/>
                  </a:rPr>
                  <a:t>（亲密</a:t>
                </a:r>
                <a:r>
                  <a:rPr lang="en-US" altLang="zh-CN" sz="2000" b="1" dirty="0">
                    <a:solidFill>
                      <a:srgbClr val="1A3B64"/>
                    </a:solidFill>
                    <a:latin typeface="【嵐】皎月体" panose="020B0604000101010104" pitchFamily="34" charset="-122"/>
                    <a:ea typeface="【嵐】皎月体" panose="020B0604000101010104" pitchFamily="34" charset="-122"/>
                    <a:cs typeface="【何尼玛】扭曲体" panose="020B0604000101010104" pitchFamily="50" charset="-128"/>
                  </a:rPr>
                  <a:t>+</a:t>
                </a:r>
                <a:r>
                  <a:rPr lang="zh-CN" altLang="en-US" sz="2000" b="1" dirty="0">
                    <a:solidFill>
                      <a:srgbClr val="1A3B64"/>
                    </a:solidFill>
                    <a:latin typeface="【嵐】皎月体" panose="020B0604000101010104" pitchFamily="34" charset="-122"/>
                    <a:ea typeface="【嵐】皎月体" panose="020B0604000101010104" pitchFamily="34" charset="-122"/>
                    <a:cs typeface="【何尼玛】扭曲体" panose="020B0604000101010104" pitchFamily="50" charset="-128"/>
                  </a:rPr>
                  <a:t>激情）</a:t>
                </a:r>
              </a:p>
            </p:txBody>
          </p:sp>
          <p:sp>
            <p:nvSpPr>
              <p:cNvPr id="47" name="文本框 9">
                <a:extLst>
                  <a:ext uri="{FF2B5EF4-FFF2-40B4-BE49-F238E27FC236}">
                    <a16:creationId xmlns:a16="http://schemas.microsoft.com/office/drawing/2014/main" id="{49ABC89F-C5E2-49AC-843D-835AF3629A16}"/>
                  </a:ext>
                </a:extLst>
              </p:cNvPr>
              <p:cNvSpPr txBox="1"/>
              <p:nvPr/>
            </p:nvSpPr>
            <p:spPr>
              <a:xfrm>
                <a:off x="674723" y="2993785"/>
                <a:ext cx="3162280" cy="667006"/>
              </a:xfrm>
              <a:prstGeom prst="rect">
                <a:avLst/>
              </a:prstGeom>
              <a:noFill/>
              <a:ln>
                <a:noFill/>
              </a:ln>
            </p:spPr>
            <p:txBody>
              <a:bodyPr wrap="square" rtlCol="0">
                <a:spAutoFit/>
              </a:bodyPr>
              <a:lstStyle/>
              <a:p>
                <a:r>
                  <a:rPr lang="zh-CN" altLang="en-US" sz="2400" b="1" dirty="0">
                    <a:solidFill>
                      <a:srgbClr val="FF0000"/>
                    </a:solidFill>
                    <a:latin typeface="【嵐】皎月体" panose="020B0604000101010104" pitchFamily="34" charset="-122"/>
                    <a:ea typeface="【嵐】皎月体" panose="020B0604000101010104" pitchFamily="34" charset="-122"/>
                    <a:cs typeface="【何尼玛】扭曲体" panose="020B0604000101010104" pitchFamily="50" charset="-128"/>
                  </a:rPr>
                  <a:t>友伴式的爱</a:t>
                </a:r>
              </a:p>
            </p:txBody>
          </p:sp>
          <p:sp>
            <p:nvSpPr>
              <p:cNvPr id="48" name="文本框 9">
                <a:extLst>
                  <a:ext uri="{FF2B5EF4-FFF2-40B4-BE49-F238E27FC236}">
                    <a16:creationId xmlns:a16="http://schemas.microsoft.com/office/drawing/2014/main" id="{EBC389DA-29A0-4E4A-88ED-50932946011B}"/>
                  </a:ext>
                </a:extLst>
              </p:cNvPr>
              <p:cNvSpPr txBox="1"/>
              <p:nvPr/>
            </p:nvSpPr>
            <p:spPr>
              <a:xfrm>
                <a:off x="772397" y="3414813"/>
                <a:ext cx="2052700" cy="578072"/>
              </a:xfrm>
              <a:prstGeom prst="rect">
                <a:avLst/>
              </a:prstGeom>
              <a:noFill/>
              <a:ln>
                <a:noFill/>
              </a:ln>
            </p:spPr>
            <p:txBody>
              <a:bodyPr wrap="square" rtlCol="0">
                <a:spAutoFit/>
              </a:bodyPr>
              <a:lstStyle/>
              <a:p>
                <a:r>
                  <a:rPr lang="zh-CN" altLang="en-US" sz="2000" b="1" dirty="0">
                    <a:solidFill>
                      <a:srgbClr val="1A3B64"/>
                    </a:solidFill>
                    <a:latin typeface="【嵐】皎月体" panose="020B0604000101010104" pitchFamily="34" charset="-122"/>
                    <a:ea typeface="【嵐】皎月体" panose="020B0604000101010104" pitchFamily="34" charset="-122"/>
                    <a:cs typeface="【何尼玛】扭曲体" panose="020B0604000101010104" pitchFamily="50" charset="-128"/>
                  </a:rPr>
                  <a:t>（亲密</a:t>
                </a:r>
                <a:r>
                  <a:rPr lang="en-US" altLang="zh-CN" sz="2000" b="1" dirty="0">
                    <a:solidFill>
                      <a:srgbClr val="1A3B64"/>
                    </a:solidFill>
                    <a:latin typeface="【嵐】皎月体" panose="020B0604000101010104" pitchFamily="34" charset="-122"/>
                    <a:ea typeface="【嵐】皎月体" panose="020B0604000101010104" pitchFamily="34" charset="-122"/>
                    <a:cs typeface="【何尼玛】扭曲体" panose="020B0604000101010104" pitchFamily="50" charset="-128"/>
                  </a:rPr>
                  <a:t>+</a:t>
                </a:r>
                <a:r>
                  <a:rPr lang="zh-CN" altLang="en-US" sz="2000" b="1" dirty="0">
                    <a:solidFill>
                      <a:srgbClr val="1A3B64"/>
                    </a:solidFill>
                    <a:latin typeface="【嵐】皎月体" panose="020B0604000101010104" pitchFamily="34" charset="-122"/>
                    <a:ea typeface="【嵐】皎月体" panose="020B0604000101010104" pitchFamily="34" charset="-122"/>
                    <a:cs typeface="【何尼玛】扭曲体" panose="020B0604000101010104" pitchFamily="50" charset="-128"/>
                  </a:rPr>
                  <a:t>承诺）</a:t>
                </a:r>
              </a:p>
            </p:txBody>
          </p:sp>
          <p:sp>
            <p:nvSpPr>
              <p:cNvPr id="49" name="文本框 9">
                <a:extLst>
                  <a:ext uri="{FF2B5EF4-FFF2-40B4-BE49-F238E27FC236}">
                    <a16:creationId xmlns:a16="http://schemas.microsoft.com/office/drawing/2014/main" id="{BD4BC5DF-5981-443A-94E1-6304CACC9738}"/>
                  </a:ext>
                </a:extLst>
              </p:cNvPr>
              <p:cNvSpPr txBox="1"/>
              <p:nvPr/>
            </p:nvSpPr>
            <p:spPr>
              <a:xfrm>
                <a:off x="-4092205" y="5522122"/>
                <a:ext cx="2668774" cy="769536"/>
              </a:xfrm>
              <a:prstGeom prst="rect">
                <a:avLst/>
              </a:prstGeom>
              <a:noFill/>
            </p:spPr>
            <p:txBody>
              <a:bodyPr wrap="square" rtlCol="0">
                <a:spAutoFit/>
              </a:bodyPr>
              <a:lstStyle/>
              <a:p>
                <a:r>
                  <a:rPr lang="zh-CN" altLang="en-US" sz="2800" b="1" dirty="0">
                    <a:solidFill>
                      <a:srgbClr val="1A3B64"/>
                    </a:solidFill>
                    <a:latin typeface="FZFenSTXS-R-GB" panose="02000000000000000000" pitchFamily="2" charset="-122"/>
                    <a:ea typeface="FZFenSTXS-R-GB" panose="02000000000000000000" pitchFamily="2" charset="-122"/>
                  </a:rPr>
                  <a:t>激情</a:t>
                </a:r>
              </a:p>
            </p:txBody>
          </p:sp>
          <p:sp>
            <p:nvSpPr>
              <p:cNvPr id="50" name="文本框 9">
                <a:extLst>
                  <a:ext uri="{FF2B5EF4-FFF2-40B4-BE49-F238E27FC236}">
                    <a16:creationId xmlns:a16="http://schemas.microsoft.com/office/drawing/2014/main" id="{D3A205FD-40C8-4BC8-9D07-289FEA33CF01}"/>
                  </a:ext>
                </a:extLst>
              </p:cNvPr>
              <p:cNvSpPr txBox="1"/>
              <p:nvPr/>
            </p:nvSpPr>
            <p:spPr>
              <a:xfrm>
                <a:off x="1907505" y="5482321"/>
                <a:ext cx="2111174" cy="769536"/>
              </a:xfrm>
              <a:prstGeom prst="rect">
                <a:avLst/>
              </a:prstGeom>
              <a:noFill/>
            </p:spPr>
            <p:txBody>
              <a:bodyPr wrap="square" rtlCol="0">
                <a:spAutoFit/>
              </a:bodyPr>
              <a:lstStyle/>
              <a:p>
                <a:r>
                  <a:rPr lang="zh-CN" altLang="en-US" sz="2800" b="1" dirty="0">
                    <a:solidFill>
                      <a:srgbClr val="1A3B64"/>
                    </a:solidFill>
                    <a:latin typeface="FZFenSTXS-R-GB" panose="02000000000000000000" pitchFamily="2" charset="-122"/>
                    <a:ea typeface="FZFenSTXS-R-GB" panose="02000000000000000000" pitchFamily="2" charset="-122"/>
                  </a:rPr>
                  <a:t>承诺</a:t>
                </a:r>
              </a:p>
            </p:txBody>
          </p:sp>
          <p:sp>
            <p:nvSpPr>
              <p:cNvPr id="51" name="文本框 9">
                <a:extLst>
                  <a:ext uri="{FF2B5EF4-FFF2-40B4-BE49-F238E27FC236}">
                    <a16:creationId xmlns:a16="http://schemas.microsoft.com/office/drawing/2014/main" id="{B470A818-642C-42E4-9FC3-596A7D264658}"/>
                  </a:ext>
                </a:extLst>
              </p:cNvPr>
              <p:cNvSpPr txBox="1"/>
              <p:nvPr/>
            </p:nvSpPr>
            <p:spPr>
              <a:xfrm>
                <a:off x="-1071202" y="936395"/>
                <a:ext cx="2074543" cy="769536"/>
              </a:xfrm>
              <a:prstGeom prst="rect">
                <a:avLst/>
              </a:prstGeom>
              <a:noFill/>
            </p:spPr>
            <p:txBody>
              <a:bodyPr wrap="square" rtlCol="0">
                <a:spAutoFit/>
              </a:bodyPr>
              <a:lstStyle/>
              <a:p>
                <a:r>
                  <a:rPr lang="zh-CN" altLang="en-US" sz="2800" b="1" dirty="0">
                    <a:solidFill>
                      <a:srgbClr val="1A3B64"/>
                    </a:solidFill>
                    <a:latin typeface="FZFenSTXS-R-GB" panose="02000000000000000000" pitchFamily="2" charset="-122"/>
                    <a:ea typeface="FZFenSTXS-R-GB" panose="02000000000000000000" pitchFamily="2" charset="-122"/>
                  </a:rPr>
                  <a:t>亲密</a:t>
                </a:r>
              </a:p>
            </p:txBody>
          </p:sp>
        </p:grpSp>
        <p:sp>
          <p:nvSpPr>
            <p:cNvPr id="40" name="文本框 9">
              <a:extLst>
                <a:ext uri="{FF2B5EF4-FFF2-40B4-BE49-F238E27FC236}">
                  <a16:creationId xmlns:a16="http://schemas.microsoft.com/office/drawing/2014/main" id="{8B565418-0D1B-4C3E-9433-C71B368336FA}"/>
                </a:ext>
              </a:extLst>
            </p:cNvPr>
            <p:cNvSpPr txBox="1"/>
            <p:nvPr/>
          </p:nvSpPr>
          <p:spPr>
            <a:xfrm>
              <a:off x="8844997" y="5102966"/>
              <a:ext cx="1501937" cy="427951"/>
            </a:xfrm>
            <a:prstGeom prst="rect">
              <a:avLst/>
            </a:prstGeom>
            <a:noFill/>
            <a:ln>
              <a:noFill/>
            </a:ln>
          </p:spPr>
          <p:txBody>
            <a:bodyPr wrap="square" rtlCol="0">
              <a:spAutoFit/>
            </a:bodyPr>
            <a:lstStyle/>
            <a:p>
              <a:r>
                <a:rPr lang="zh-CN" altLang="en-US" sz="2000" b="1" dirty="0">
                  <a:solidFill>
                    <a:srgbClr val="1A3B64"/>
                  </a:solidFill>
                  <a:latin typeface="【嵐】皎月体" panose="020B0604000101010104" pitchFamily="34" charset="-122"/>
                  <a:ea typeface="【嵐】皎月体" panose="020B0604000101010104" pitchFamily="34" charset="-122"/>
                  <a:cs typeface="【何尼玛】扭曲体" panose="020B0604000101010104" pitchFamily="50" charset="-128"/>
                </a:rPr>
                <a:t>（激情</a:t>
              </a:r>
              <a:r>
                <a:rPr lang="en-US" altLang="zh-CN" sz="2000" b="1" dirty="0">
                  <a:solidFill>
                    <a:srgbClr val="1A3B64"/>
                  </a:solidFill>
                  <a:latin typeface="【嵐】皎月体" panose="020B0604000101010104" pitchFamily="34" charset="-122"/>
                  <a:ea typeface="【嵐】皎月体" panose="020B0604000101010104" pitchFamily="34" charset="-122"/>
                  <a:cs typeface="【何尼玛】扭曲体" panose="020B0604000101010104" pitchFamily="50" charset="-128"/>
                </a:rPr>
                <a:t>+</a:t>
              </a:r>
              <a:r>
                <a:rPr lang="zh-CN" altLang="en-US" sz="2000" b="1" dirty="0">
                  <a:solidFill>
                    <a:srgbClr val="1A3B64"/>
                  </a:solidFill>
                  <a:latin typeface="【嵐】皎月体" panose="020B0604000101010104" pitchFamily="34" charset="-122"/>
                  <a:ea typeface="【嵐】皎月体" panose="020B0604000101010104" pitchFamily="34" charset="-122"/>
                  <a:cs typeface="【何尼玛】扭曲体" panose="020B0604000101010104" pitchFamily="50" charset="-128"/>
                </a:rPr>
                <a:t>承诺）</a:t>
              </a:r>
            </a:p>
          </p:txBody>
        </p:sp>
        <p:sp>
          <p:nvSpPr>
            <p:cNvPr id="43" name="文本框 9">
              <a:extLst>
                <a:ext uri="{FF2B5EF4-FFF2-40B4-BE49-F238E27FC236}">
                  <a16:creationId xmlns:a16="http://schemas.microsoft.com/office/drawing/2014/main" id="{BC6195C0-8AEA-429A-BCAF-DD699DF8022A}"/>
                </a:ext>
              </a:extLst>
            </p:cNvPr>
            <p:cNvSpPr txBox="1"/>
            <p:nvPr/>
          </p:nvSpPr>
          <p:spPr>
            <a:xfrm>
              <a:off x="8789037" y="4640666"/>
              <a:ext cx="1862022" cy="493789"/>
            </a:xfrm>
            <a:prstGeom prst="rect">
              <a:avLst/>
            </a:prstGeom>
            <a:noFill/>
            <a:ln>
              <a:noFill/>
            </a:ln>
          </p:spPr>
          <p:txBody>
            <a:bodyPr wrap="square" rtlCol="0">
              <a:spAutoFit/>
            </a:bodyPr>
            <a:lstStyle/>
            <a:p>
              <a:r>
                <a:rPr lang="zh-CN" altLang="en-US" sz="2400" b="1" dirty="0">
                  <a:solidFill>
                    <a:srgbClr val="FF0000"/>
                  </a:solidFill>
                  <a:latin typeface="【嵐】皎月体" panose="020B0604000101010104" pitchFamily="34" charset="-122"/>
                  <a:ea typeface="【嵐】皎月体" panose="020B0604000101010104" pitchFamily="34" charset="-122"/>
                  <a:cs typeface="【何尼玛】扭曲体" panose="020B0604000101010104" pitchFamily="50" charset="-128"/>
                </a:rPr>
                <a:t>愚蠢式的爱</a:t>
              </a:r>
            </a:p>
          </p:txBody>
        </p:sp>
      </p:grpSp>
    </p:spTree>
    <p:extLst>
      <p:ext uri="{BB962C8B-B14F-4D97-AF65-F5344CB8AC3E}">
        <p14:creationId xmlns:p14="http://schemas.microsoft.com/office/powerpoint/2010/main" val="26876320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任意多边形 2">
            <a:extLst>
              <a:ext uri="{FF2B5EF4-FFF2-40B4-BE49-F238E27FC236}">
                <a16:creationId xmlns:a16="http://schemas.microsoft.com/office/drawing/2014/main" id="{BBC6CB73-1946-4FC2-8A50-67B11034AD5A}"/>
              </a:ext>
            </a:extLst>
          </p:cNvPr>
          <p:cNvSpPr/>
          <p:nvPr/>
        </p:nvSpPr>
        <p:spPr>
          <a:xfrm rot="3519">
            <a:off x="-242528" y="-389866"/>
            <a:ext cx="12682519" cy="1369454"/>
          </a:xfrm>
          <a:custGeom>
            <a:avLst/>
            <a:gdLst>
              <a:gd name="connsiteX0" fmla="*/ 1644665 w 12682519"/>
              <a:gd name="connsiteY0" fmla="*/ 1359223 h 1369454"/>
              <a:gd name="connsiteX1" fmla="*/ 1644690 w 12682519"/>
              <a:gd name="connsiteY1" fmla="*/ 1367663 h 1369454"/>
              <a:gd name="connsiteX2" fmla="*/ 1028960 w 12682519"/>
              <a:gd name="connsiteY2" fmla="*/ 1369454 h 1369454"/>
              <a:gd name="connsiteX3" fmla="*/ 1028930 w 12682519"/>
              <a:gd name="connsiteY3" fmla="*/ 1359223 h 1369454"/>
              <a:gd name="connsiteX4" fmla="*/ 12682519 w 12682519"/>
              <a:gd name="connsiteY4" fmla="*/ 0 h 1369454"/>
              <a:gd name="connsiteX5" fmla="*/ 12682519 w 12682519"/>
              <a:gd name="connsiteY5" fmla="*/ 1359223 h 1369454"/>
              <a:gd name="connsiteX6" fmla="*/ 1644665 w 12682519"/>
              <a:gd name="connsiteY6" fmla="*/ 1359223 h 1369454"/>
              <a:gd name="connsiteX7" fmla="*/ 1643043 w 12682519"/>
              <a:gd name="connsiteY7" fmla="*/ 801553 h 1369454"/>
              <a:gd name="connsiteX8" fmla="*/ 1334698 w 12682519"/>
              <a:gd name="connsiteY8" fmla="*/ 637353 h 1369454"/>
              <a:gd name="connsiteX9" fmla="*/ 1027313 w 12682519"/>
              <a:gd name="connsiteY9" fmla="*/ 803344 h 1369454"/>
              <a:gd name="connsiteX10" fmla="*/ 1028930 w 12682519"/>
              <a:gd name="connsiteY10" fmla="*/ 1359223 h 1369454"/>
              <a:gd name="connsiteX11" fmla="*/ 0 w 12682519"/>
              <a:gd name="connsiteY11" fmla="*/ 1359223 h 1369454"/>
              <a:gd name="connsiteX12" fmla="*/ 0 w 12682519"/>
              <a:gd name="connsiteY12" fmla="*/ 0 h 1369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682519" h="1369454">
                <a:moveTo>
                  <a:pt x="1644665" y="1359223"/>
                </a:moveTo>
                <a:lnTo>
                  <a:pt x="1644690" y="1367663"/>
                </a:lnTo>
                <a:lnTo>
                  <a:pt x="1028960" y="1369454"/>
                </a:lnTo>
                <a:lnTo>
                  <a:pt x="1028930" y="1359223"/>
                </a:lnTo>
                <a:close/>
                <a:moveTo>
                  <a:pt x="12682519" y="0"/>
                </a:moveTo>
                <a:lnTo>
                  <a:pt x="12682519" y="1359223"/>
                </a:lnTo>
                <a:lnTo>
                  <a:pt x="1644665" y="1359223"/>
                </a:lnTo>
                <a:lnTo>
                  <a:pt x="1643043" y="801553"/>
                </a:lnTo>
                <a:lnTo>
                  <a:pt x="1334698" y="637353"/>
                </a:lnTo>
                <a:lnTo>
                  <a:pt x="1027313" y="803344"/>
                </a:lnTo>
                <a:lnTo>
                  <a:pt x="1028930" y="1359223"/>
                </a:lnTo>
                <a:lnTo>
                  <a:pt x="0" y="1359223"/>
                </a:lnTo>
                <a:lnTo>
                  <a:pt x="0" y="0"/>
                </a:lnTo>
                <a:close/>
              </a:path>
            </a:pathLst>
          </a:custGeom>
          <a:solidFill>
            <a:srgbClr val="F6C1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文本框 3">
            <a:extLst>
              <a:ext uri="{FF2B5EF4-FFF2-40B4-BE49-F238E27FC236}">
                <a16:creationId xmlns:a16="http://schemas.microsoft.com/office/drawing/2014/main" id="{DE416CB5-67CC-410C-838D-AFC791F7CD7B}"/>
              </a:ext>
            </a:extLst>
          </p:cNvPr>
          <p:cNvSpPr txBox="1"/>
          <p:nvPr/>
        </p:nvSpPr>
        <p:spPr>
          <a:xfrm rot="24886">
            <a:off x="830394" y="324456"/>
            <a:ext cx="516488" cy="707886"/>
          </a:xfrm>
          <a:prstGeom prst="rect">
            <a:avLst/>
          </a:prstGeom>
          <a:noFill/>
        </p:spPr>
        <p:txBody>
          <a:bodyPr wrap="none" rtlCol="0">
            <a:spAutoFit/>
          </a:bodyPr>
          <a:lstStyle/>
          <a:p>
            <a:r>
              <a:rPr lang="en-US" altLang="zh-CN" sz="4000" dirty="0">
                <a:solidFill>
                  <a:srgbClr val="F6C100"/>
                </a:solidFill>
                <a:effectLst>
                  <a:outerShdw blurRad="38100" dist="38100" dir="2700000" algn="tl">
                    <a:srgbClr val="000000">
                      <a:alpha val="43137"/>
                    </a:srgbClr>
                  </a:outerShdw>
                </a:effectLst>
                <a:latin typeface="Broadway" panose="04040905080B02020502" pitchFamily="82" charset="0"/>
                <a:ea typeface="方正喵呜体" panose="02010600010101010101" pitchFamily="2" charset="-122"/>
              </a:rPr>
              <a:t>1</a:t>
            </a:r>
            <a:endParaRPr lang="zh-CN" altLang="en-US" sz="4000" dirty="0">
              <a:solidFill>
                <a:srgbClr val="F6C100"/>
              </a:solidFill>
              <a:effectLst>
                <a:outerShdw blurRad="38100" dist="38100" dir="2700000" algn="tl">
                  <a:srgbClr val="000000">
                    <a:alpha val="43137"/>
                  </a:srgbClr>
                </a:outerShdw>
              </a:effectLst>
              <a:latin typeface="Broadway" panose="04040905080B02020502" pitchFamily="82" charset="0"/>
              <a:ea typeface="方正喵呜体" panose="02010600010101010101" pitchFamily="2" charset="-122"/>
            </a:endParaRPr>
          </a:p>
        </p:txBody>
      </p:sp>
      <p:sp>
        <p:nvSpPr>
          <p:cNvPr id="8" name="文本框 7">
            <a:extLst>
              <a:ext uri="{FF2B5EF4-FFF2-40B4-BE49-F238E27FC236}">
                <a16:creationId xmlns:a16="http://schemas.microsoft.com/office/drawing/2014/main" id="{8D0EE5F6-7C0A-4F74-91B6-16415CB06A0F}"/>
              </a:ext>
            </a:extLst>
          </p:cNvPr>
          <p:cNvSpPr txBox="1"/>
          <p:nvPr/>
        </p:nvSpPr>
        <p:spPr>
          <a:xfrm>
            <a:off x="2249657" y="4213619"/>
            <a:ext cx="8318929" cy="2185214"/>
          </a:xfrm>
          <a:prstGeom prst="rect">
            <a:avLst/>
          </a:prstGeom>
          <a:noFill/>
        </p:spPr>
        <p:txBody>
          <a:bodyPr wrap="square" rtlCol="0">
            <a:spAutoFit/>
          </a:bodyPr>
          <a:lstStyle/>
          <a:p>
            <a:r>
              <a:rPr lang="zh-CN" altLang="en-US" sz="2800" b="1" dirty="0">
                <a:latin typeface="+mn-ea"/>
              </a:rPr>
              <a:t>亲密</a:t>
            </a:r>
            <a:r>
              <a:rPr lang="en-US" altLang="zh-CN" sz="2800" b="1" dirty="0">
                <a:latin typeface="+mn-ea"/>
              </a:rPr>
              <a:t>+</a:t>
            </a:r>
            <a:r>
              <a:rPr lang="zh-CN" altLang="en-US" sz="2800" b="1" dirty="0">
                <a:latin typeface="+mn-ea"/>
              </a:rPr>
              <a:t>激情</a:t>
            </a:r>
            <a:r>
              <a:rPr lang="en-US" altLang="zh-CN" sz="2800" b="1" dirty="0">
                <a:latin typeface="+mn-ea"/>
              </a:rPr>
              <a:t>+</a:t>
            </a:r>
            <a:r>
              <a:rPr lang="zh-CN" altLang="en-US" sz="2800" b="1" dirty="0">
                <a:latin typeface="+mn-ea"/>
              </a:rPr>
              <a:t>承诺</a:t>
            </a:r>
            <a:endParaRPr lang="en-US" altLang="zh-CN" sz="2800" b="1" dirty="0">
              <a:latin typeface="+mn-ea"/>
            </a:endParaRPr>
          </a:p>
          <a:p>
            <a:endParaRPr lang="en-US" altLang="zh-CN" b="1" i="0" dirty="0">
              <a:solidFill>
                <a:srgbClr val="202122"/>
              </a:solidFill>
              <a:effectLst/>
              <a:latin typeface="Arial" panose="020B0604020202020204" pitchFamily="34" charset="0"/>
            </a:endParaRPr>
          </a:p>
          <a:p>
            <a:r>
              <a:rPr lang="zh-CN" altLang="en-US" b="1" i="0" dirty="0">
                <a:solidFill>
                  <a:srgbClr val="202122"/>
                </a:solidFill>
                <a:effectLst/>
                <a:latin typeface="Arial" panose="020B0604020202020204" pitchFamily="34" charset="0"/>
              </a:rPr>
              <a:t>人们所向往的理想关系。</a:t>
            </a:r>
            <a:endParaRPr lang="en-US" altLang="zh-CN" b="1" i="0" dirty="0">
              <a:solidFill>
                <a:srgbClr val="202122"/>
              </a:solidFill>
              <a:effectLst/>
              <a:latin typeface="Arial" panose="020B0604020202020204" pitchFamily="34" charset="0"/>
            </a:endParaRPr>
          </a:p>
          <a:p>
            <a:r>
              <a:rPr lang="zh-CN" altLang="en-US" b="1" i="0" dirty="0">
                <a:solidFill>
                  <a:srgbClr val="202122"/>
                </a:solidFill>
                <a:effectLst/>
                <a:latin typeface="Arial" panose="020B0604020202020204" pitchFamily="34" charset="0"/>
              </a:rPr>
              <a:t>情侣在陷入爱河后久也会保持好的关系</a:t>
            </a:r>
            <a:endParaRPr lang="en-US" altLang="zh-CN" b="1" i="0" dirty="0">
              <a:solidFill>
                <a:srgbClr val="202122"/>
              </a:solidFill>
              <a:effectLst/>
              <a:latin typeface="Arial" panose="020B0604020202020204" pitchFamily="34" charset="0"/>
            </a:endParaRPr>
          </a:p>
          <a:p>
            <a:r>
              <a:rPr lang="zh-CN" altLang="en-US" b="1" dirty="0"/>
              <a:t>他们一起解决问题面对困难</a:t>
            </a:r>
            <a:endParaRPr lang="en-US" altLang="zh-CN" b="1" dirty="0"/>
          </a:p>
          <a:p>
            <a:r>
              <a:rPr lang="zh-CN" altLang="en-US" b="1" dirty="0"/>
              <a:t>也享受一起每一分钟的美好时光。</a:t>
            </a:r>
          </a:p>
          <a:p>
            <a:r>
              <a:rPr lang="zh-CN" altLang="en-US" b="1" dirty="0"/>
              <a:t>他们始终认为对方是世界上和自己最契合的人。</a:t>
            </a:r>
            <a:endParaRPr lang="en-US" altLang="zh-CN" b="1" dirty="0"/>
          </a:p>
        </p:txBody>
      </p:sp>
      <p:sp>
        <p:nvSpPr>
          <p:cNvPr id="12" name="矩形 11">
            <a:extLst>
              <a:ext uri="{FF2B5EF4-FFF2-40B4-BE49-F238E27FC236}">
                <a16:creationId xmlns:a16="http://schemas.microsoft.com/office/drawing/2014/main" id="{5096ADA7-3071-412A-9C64-B9BD9764E0D5}"/>
              </a:ext>
            </a:extLst>
          </p:cNvPr>
          <p:cNvSpPr/>
          <p:nvPr/>
        </p:nvSpPr>
        <p:spPr>
          <a:xfrm>
            <a:off x="1624683" y="4444451"/>
            <a:ext cx="571099" cy="1446550"/>
          </a:xfrm>
          <a:prstGeom prst="rect">
            <a:avLst/>
          </a:prstGeom>
          <a:noFill/>
        </p:spPr>
        <p:txBody>
          <a:bodyPr wrap="square" lIns="91440" tIns="45720" rIns="91440" bIns="45720">
            <a:spAutoFit/>
          </a:bodyPr>
          <a:lstStyle/>
          <a:p>
            <a:pPr algn="ctr"/>
            <a:r>
              <a:rPr lang="zh-CN" altLang="en-US" sz="4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完美</a:t>
            </a:r>
            <a:endParaRPr lang="zh-CN" altLang="en-US" sz="4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
        <p:nvSpPr>
          <p:cNvPr id="14" name="文本框 13">
            <a:extLst>
              <a:ext uri="{FF2B5EF4-FFF2-40B4-BE49-F238E27FC236}">
                <a16:creationId xmlns:a16="http://schemas.microsoft.com/office/drawing/2014/main" id="{180CE0F2-81E9-4EB1-8E6D-9C5FDD0F6C45}"/>
              </a:ext>
            </a:extLst>
          </p:cNvPr>
          <p:cNvSpPr txBox="1"/>
          <p:nvPr/>
        </p:nvSpPr>
        <p:spPr>
          <a:xfrm>
            <a:off x="2326659" y="1878604"/>
            <a:ext cx="8318929" cy="1354217"/>
          </a:xfrm>
          <a:prstGeom prst="rect">
            <a:avLst/>
          </a:prstGeom>
          <a:noFill/>
        </p:spPr>
        <p:txBody>
          <a:bodyPr wrap="square" rtlCol="0">
            <a:spAutoFit/>
          </a:bodyPr>
          <a:lstStyle/>
          <a:p>
            <a:r>
              <a:rPr lang="en-US" altLang="ja-JP" sz="2800" b="1" dirty="0"/>
              <a:t>×</a:t>
            </a:r>
            <a:r>
              <a:rPr lang="zh-CN" altLang="en-US" sz="2800" b="1" dirty="0"/>
              <a:t>亲密</a:t>
            </a:r>
            <a:r>
              <a:rPr lang="en-US" altLang="ja-JP" sz="2800" b="1" dirty="0"/>
              <a:t>×</a:t>
            </a:r>
            <a:r>
              <a:rPr lang="zh-CN" altLang="en-US" sz="2800" b="1" dirty="0"/>
              <a:t>激情</a:t>
            </a:r>
            <a:r>
              <a:rPr lang="en-US" altLang="ja-JP" sz="2800" b="1" dirty="0"/>
              <a:t>×</a:t>
            </a:r>
            <a:r>
              <a:rPr lang="zh-CN" altLang="en-US" sz="2800" b="1" dirty="0"/>
              <a:t>承诺</a:t>
            </a:r>
            <a:endParaRPr lang="en-US" altLang="zh-CN" sz="2800" b="1" dirty="0"/>
          </a:p>
          <a:p>
            <a:endParaRPr lang="en-US" altLang="zh-CN" b="1" dirty="0">
              <a:solidFill>
                <a:srgbClr val="202122"/>
              </a:solidFill>
              <a:latin typeface="Arial" panose="020B0604020202020204" pitchFamily="34" charset="0"/>
            </a:endParaRPr>
          </a:p>
          <a:p>
            <a:r>
              <a:rPr lang="zh-CN" altLang="en-US" b="1" dirty="0">
                <a:solidFill>
                  <a:srgbClr val="202122"/>
                </a:solidFill>
                <a:latin typeface="Arial" panose="020B0604020202020204" pitchFamily="34" charset="0"/>
              </a:rPr>
              <a:t>缺少任意三种元素的爱的类型。感情冷漠。</a:t>
            </a:r>
            <a:endParaRPr lang="en-US" altLang="zh-CN" b="1" dirty="0">
              <a:solidFill>
                <a:srgbClr val="202122"/>
              </a:solidFill>
              <a:latin typeface="Arial" panose="020B0604020202020204" pitchFamily="34" charset="0"/>
            </a:endParaRPr>
          </a:p>
          <a:p>
            <a:r>
              <a:rPr lang="zh-CN" altLang="en-US" b="1" dirty="0">
                <a:solidFill>
                  <a:srgbClr val="202122"/>
                </a:solidFill>
                <a:latin typeface="Arial" panose="020B0604020202020204" pitchFamily="34" charset="0"/>
              </a:rPr>
              <a:t>我们对路人，一般的人，不熟的人是这种关系。</a:t>
            </a:r>
            <a:endParaRPr lang="en-US" altLang="zh-CN" b="1" dirty="0">
              <a:solidFill>
                <a:srgbClr val="202122"/>
              </a:solidFill>
              <a:latin typeface="Arial" panose="020B0604020202020204" pitchFamily="34" charset="0"/>
            </a:endParaRPr>
          </a:p>
        </p:txBody>
      </p:sp>
      <p:sp>
        <p:nvSpPr>
          <p:cNvPr id="15" name="矩形 14">
            <a:extLst>
              <a:ext uri="{FF2B5EF4-FFF2-40B4-BE49-F238E27FC236}">
                <a16:creationId xmlns:a16="http://schemas.microsoft.com/office/drawing/2014/main" id="{8908BB26-15EC-49AF-B775-C70CC983EDFE}"/>
              </a:ext>
            </a:extLst>
          </p:cNvPr>
          <p:cNvSpPr/>
          <p:nvPr/>
        </p:nvSpPr>
        <p:spPr>
          <a:xfrm>
            <a:off x="1663207" y="1801053"/>
            <a:ext cx="571099" cy="1446550"/>
          </a:xfrm>
          <a:prstGeom prst="rect">
            <a:avLst/>
          </a:prstGeom>
          <a:noFill/>
        </p:spPr>
        <p:txBody>
          <a:bodyPr wrap="square" lIns="91440" tIns="45720" rIns="91440" bIns="45720">
            <a:spAutoFit/>
          </a:bodyPr>
          <a:lstStyle/>
          <a:p>
            <a:pPr algn="ctr"/>
            <a:r>
              <a:rPr lang="zh-CN" altLang="en-US" sz="4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无爱</a:t>
            </a:r>
            <a:endParaRPr lang="zh-CN" altLang="en-US" sz="4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pic>
        <p:nvPicPr>
          <p:cNvPr id="7" name="图形 6" descr="徽章 8 纯色填充">
            <a:extLst>
              <a:ext uri="{FF2B5EF4-FFF2-40B4-BE49-F238E27FC236}">
                <a16:creationId xmlns:a16="http://schemas.microsoft.com/office/drawing/2014/main" id="{B965068C-35C3-436F-AE6F-90B0D046DE7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0273" y="4710527"/>
            <a:ext cx="914400" cy="914400"/>
          </a:xfrm>
          <a:prstGeom prst="rect">
            <a:avLst/>
          </a:prstGeom>
        </p:spPr>
      </p:pic>
      <p:pic>
        <p:nvPicPr>
          <p:cNvPr id="18" name="图形 17" descr="徽章 7 纯色填充">
            <a:extLst>
              <a:ext uri="{FF2B5EF4-FFF2-40B4-BE49-F238E27FC236}">
                <a16:creationId xmlns:a16="http://schemas.microsoft.com/office/drawing/2014/main" id="{FC92733A-BC0D-425F-A961-8B01F019198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60273" y="2015552"/>
            <a:ext cx="914400" cy="914400"/>
          </a:xfrm>
          <a:prstGeom prst="rect">
            <a:avLst/>
          </a:prstGeom>
        </p:spPr>
      </p:pic>
      <p:sp>
        <p:nvSpPr>
          <p:cNvPr id="42" name="文本框 17">
            <a:extLst>
              <a:ext uri="{FF2B5EF4-FFF2-40B4-BE49-F238E27FC236}">
                <a16:creationId xmlns:a16="http://schemas.microsoft.com/office/drawing/2014/main" id="{DC27A0C8-E5FA-4BFD-A3D2-E70ADE273989}"/>
              </a:ext>
            </a:extLst>
          </p:cNvPr>
          <p:cNvSpPr txBox="1"/>
          <p:nvPr/>
        </p:nvSpPr>
        <p:spPr>
          <a:xfrm>
            <a:off x="5032020" y="510983"/>
            <a:ext cx="2348720" cy="523220"/>
          </a:xfrm>
          <a:prstGeom prst="rect">
            <a:avLst/>
          </a:prstGeom>
          <a:noFill/>
        </p:spPr>
        <p:txBody>
          <a:bodyPr wrap="none" rtlCol="0">
            <a:spAutoFit/>
          </a:bodyPr>
          <a:lstStyle/>
          <a:p>
            <a:r>
              <a:rPr lang="zh-CN" altLang="en-US" sz="2800" b="1" dirty="0">
                <a:ln w="0"/>
                <a:latin typeface="Algerian" panose="04020705040A02060702" pitchFamily="82" charset="0"/>
              </a:rPr>
              <a:t>爱情三元理论</a:t>
            </a:r>
          </a:p>
        </p:txBody>
      </p:sp>
      <p:sp>
        <p:nvSpPr>
          <p:cNvPr id="43" name="文本框 23">
            <a:extLst>
              <a:ext uri="{FF2B5EF4-FFF2-40B4-BE49-F238E27FC236}">
                <a16:creationId xmlns:a16="http://schemas.microsoft.com/office/drawing/2014/main" id="{0E6060FA-4811-45AC-A7A5-C9AE2DFED524}"/>
              </a:ext>
            </a:extLst>
          </p:cNvPr>
          <p:cNvSpPr txBox="1"/>
          <p:nvPr/>
        </p:nvSpPr>
        <p:spPr>
          <a:xfrm>
            <a:off x="1494346" y="89436"/>
            <a:ext cx="3742566" cy="923330"/>
          </a:xfrm>
          <a:prstGeom prst="rect">
            <a:avLst/>
          </a:prstGeom>
          <a:noFill/>
        </p:spPr>
        <p:txBody>
          <a:bodyPr wrap="square" rtlCol="0">
            <a:spAutoFit/>
          </a:bodyPr>
          <a:lstStyle/>
          <a:p>
            <a:pPr>
              <a:tabLst>
                <a:tab pos="4037013" algn="l"/>
              </a:tabLst>
            </a:pPr>
            <a:r>
              <a:rPr lang="zh-CN" altLang="en-US" sz="5400" b="1" dirty="0">
                <a:solidFill>
                  <a:schemeClr val="bg1"/>
                </a:solidFill>
                <a:effectLst>
                  <a:outerShdw blurRad="50800" dist="38100" dir="2700000" algn="tl" rotWithShape="0">
                    <a:prstClr val="black">
                      <a:alpha val="40000"/>
                    </a:prstClr>
                  </a:outerShdw>
                </a:effectLst>
                <a:latin typeface="+mn-ea"/>
              </a:rPr>
              <a:t>什么是爱情</a:t>
            </a:r>
          </a:p>
        </p:txBody>
      </p:sp>
      <p:grpSp>
        <p:nvGrpSpPr>
          <p:cNvPr id="17" name="グループ化 16">
            <a:extLst>
              <a:ext uri="{FF2B5EF4-FFF2-40B4-BE49-F238E27FC236}">
                <a16:creationId xmlns:a16="http://schemas.microsoft.com/office/drawing/2014/main" id="{97A461BE-980C-4A43-BAD1-FC8815B0918C}"/>
              </a:ext>
            </a:extLst>
          </p:cNvPr>
          <p:cNvGrpSpPr/>
          <p:nvPr/>
        </p:nvGrpSpPr>
        <p:grpSpPr>
          <a:xfrm>
            <a:off x="6648468" y="1856432"/>
            <a:ext cx="6005866" cy="3706621"/>
            <a:chOff x="-4092205" y="936395"/>
            <a:chExt cx="8110884" cy="5355263"/>
          </a:xfrm>
        </p:grpSpPr>
        <p:sp>
          <p:nvSpPr>
            <p:cNvPr id="23" name="三角形 6">
              <a:extLst>
                <a:ext uri="{FF2B5EF4-FFF2-40B4-BE49-F238E27FC236}">
                  <a16:creationId xmlns:a16="http://schemas.microsoft.com/office/drawing/2014/main" id="{6EDB43C6-00A6-4A77-BEC6-1AC904625BD5}"/>
                </a:ext>
              </a:extLst>
            </p:cNvPr>
            <p:cNvSpPr/>
            <p:nvPr/>
          </p:nvSpPr>
          <p:spPr>
            <a:xfrm>
              <a:off x="-2877173" y="1556654"/>
              <a:ext cx="4804899" cy="4142154"/>
            </a:xfrm>
            <a:prstGeom prst="triangle">
              <a:avLst/>
            </a:prstGeom>
            <a:noFill/>
            <a:ln w="57150">
              <a:solidFill>
                <a:srgbClr val="1483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28" name="文本框 9">
              <a:extLst>
                <a:ext uri="{FF2B5EF4-FFF2-40B4-BE49-F238E27FC236}">
                  <a16:creationId xmlns:a16="http://schemas.microsoft.com/office/drawing/2014/main" id="{0561B465-AC5E-4066-8640-65B9C21F9347}"/>
                </a:ext>
              </a:extLst>
            </p:cNvPr>
            <p:cNvSpPr txBox="1"/>
            <p:nvPr/>
          </p:nvSpPr>
          <p:spPr>
            <a:xfrm>
              <a:off x="-4092205" y="5522122"/>
              <a:ext cx="2668774" cy="769536"/>
            </a:xfrm>
            <a:prstGeom prst="rect">
              <a:avLst/>
            </a:prstGeom>
            <a:noFill/>
          </p:spPr>
          <p:txBody>
            <a:bodyPr wrap="square" rtlCol="0">
              <a:spAutoFit/>
            </a:bodyPr>
            <a:lstStyle/>
            <a:p>
              <a:r>
                <a:rPr lang="zh-CN" altLang="en-US" sz="2800" b="1" dirty="0">
                  <a:solidFill>
                    <a:srgbClr val="1A3B64"/>
                  </a:solidFill>
                  <a:latin typeface="FZFenSTXS-R-GB" panose="02000000000000000000" pitchFamily="2" charset="-122"/>
                  <a:ea typeface="FZFenSTXS-R-GB" panose="02000000000000000000" pitchFamily="2" charset="-122"/>
                </a:rPr>
                <a:t>激情</a:t>
              </a:r>
            </a:p>
          </p:txBody>
        </p:sp>
        <p:sp>
          <p:nvSpPr>
            <p:cNvPr id="29" name="文本框 9">
              <a:extLst>
                <a:ext uri="{FF2B5EF4-FFF2-40B4-BE49-F238E27FC236}">
                  <a16:creationId xmlns:a16="http://schemas.microsoft.com/office/drawing/2014/main" id="{AA5AFD5B-4A2A-4C71-96AD-3FE459D633C8}"/>
                </a:ext>
              </a:extLst>
            </p:cNvPr>
            <p:cNvSpPr txBox="1"/>
            <p:nvPr/>
          </p:nvSpPr>
          <p:spPr>
            <a:xfrm>
              <a:off x="1907505" y="5482321"/>
              <a:ext cx="2111174" cy="769536"/>
            </a:xfrm>
            <a:prstGeom prst="rect">
              <a:avLst/>
            </a:prstGeom>
            <a:noFill/>
          </p:spPr>
          <p:txBody>
            <a:bodyPr wrap="square" rtlCol="0">
              <a:spAutoFit/>
            </a:bodyPr>
            <a:lstStyle/>
            <a:p>
              <a:r>
                <a:rPr lang="zh-CN" altLang="en-US" sz="2800" b="1" dirty="0">
                  <a:solidFill>
                    <a:srgbClr val="1A3B64"/>
                  </a:solidFill>
                  <a:latin typeface="FZFenSTXS-R-GB" panose="02000000000000000000" pitchFamily="2" charset="-122"/>
                  <a:ea typeface="FZFenSTXS-R-GB" panose="02000000000000000000" pitchFamily="2" charset="-122"/>
                </a:rPr>
                <a:t>承诺</a:t>
              </a:r>
            </a:p>
          </p:txBody>
        </p:sp>
        <p:sp>
          <p:nvSpPr>
            <p:cNvPr id="30" name="文本框 9">
              <a:extLst>
                <a:ext uri="{FF2B5EF4-FFF2-40B4-BE49-F238E27FC236}">
                  <a16:creationId xmlns:a16="http://schemas.microsoft.com/office/drawing/2014/main" id="{D572516A-241F-4A49-B684-5C9087A9F724}"/>
                </a:ext>
              </a:extLst>
            </p:cNvPr>
            <p:cNvSpPr txBox="1"/>
            <p:nvPr/>
          </p:nvSpPr>
          <p:spPr>
            <a:xfrm>
              <a:off x="-1071202" y="936395"/>
              <a:ext cx="2074543" cy="769536"/>
            </a:xfrm>
            <a:prstGeom prst="rect">
              <a:avLst/>
            </a:prstGeom>
            <a:noFill/>
          </p:spPr>
          <p:txBody>
            <a:bodyPr wrap="square" rtlCol="0">
              <a:spAutoFit/>
            </a:bodyPr>
            <a:lstStyle/>
            <a:p>
              <a:r>
                <a:rPr lang="zh-CN" altLang="en-US" sz="2800" b="1" dirty="0">
                  <a:solidFill>
                    <a:srgbClr val="1A3B64"/>
                  </a:solidFill>
                  <a:latin typeface="FZFenSTXS-R-GB" panose="02000000000000000000" pitchFamily="2" charset="-122"/>
                  <a:ea typeface="FZFenSTXS-R-GB" panose="02000000000000000000" pitchFamily="2" charset="-122"/>
                </a:rPr>
                <a:t>亲密</a:t>
              </a:r>
            </a:p>
          </p:txBody>
        </p:sp>
      </p:grpSp>
      <p:sp>
        <p:nvSpPr>
          <p:cNvPr id="31" name="文本框 9">
            <a:extLst>
              <a:ext uri="{FF2B5EF4-FFF2-40B4-BE49-F238E27FC236}">
                <a16:creationId xmlns:a16="http://schemas.microsoft.com/office/drawing/2014/main" id="{FE9D5CCF-4BE2-427F-8EAA-C2162F3814D7}"/>
              </a:ext>
            </a:extLst>
          </p:cNvPr>
          <p:cNvSpPr txBox="1"/>
          <p:nvPr/>
        </p:nvSpPr>
        <p:spPr>
          <a:xfrm>
            <a:off x="8596438" y="3617812"/>
            <a:ext cx="1707908" cy="523220"/>
          </a:xfrm>
          <a:prstGeom prst="rect">
            <a:avLst/>
          </a:prstGeom>
          <a:noFill/>
        </p:spPr>
        <p:txBody>
          <a:bodyPr wrap="square" rtlCol="0">
            <a:spAutoFit/>
          </a:bodyPr>
          <a:lstStyle/>
          <a:p>
            <a:r>
              <a:rPr lang="zh-CN" altLang="en-US" sz="2800" b="1" dirty="0">
                <a:solidFill>
                  <a:srgbClr val="FF0000"/>
                </a:solidFill>
                <a:latin typeface="【嵐】皎月体" panose="020B0604000101010104" pitchFamily="34" charset="-122"/>
                <a:ea typeface="【嵐】皎月体" panose="020B0604000101010104" pitchFamily="34" charset="-122"/>
                <a:cs typeface="【何尼玛】扭曲体" panose="020B0604000101010104" pitchFamily="50" charset="-128"/>
              </a:rPr>
              <a:t>完美的爱</a:t>
            </a:r>
          </a:p>
        </p:txBody>
      </p:sp>
      <p:sp>
        <p:nvSpPr>
          <p:cNvPr id="32" name="文本框 9">
            <a:extLst>
              <a:ext uri="{FF2B5EF4-FFF2-40B4-BE49-F238E27FC236}">
                <a16:creationId xmlns:a16="http://schemas.microsoft.com/office/drawing/2014/main" id="{345E9D90-8FB3-40BC-BE8D-173747BA2F7E}"/>
              </a:ext>
            </a:extLst>
          </p:cNvPr>
          <p:cNvSpPr txBox="1"/>
          <p:nvPr/>
        </p:nvSpPr>
        <p:spPr>
          <a:xfrm>
            <a:off x="8266372" y="4071026"/>
            <a:ext cx="2121463" cy="400110"/>
          </a:xfrm>
          <a:prstGeom prst="rect">
            <a:avLst/>
          </a:prstGeom>
          <a:noFill/>
          <a:ln>
            <a:noFill/>
          </a:ln>
        </p:spPr>
        <p:txBody>
          <a:bodyPr wrap="square" rtlCol="0">
            <a:spAutoFit/>
          </a:bodyPr>
          <a:lstStyle/>
          <a:p>
            <a:r>
              <a:rPr lang="zh-CN" altLang="en-US" sz="2000" b="1" dirty="0">
                <a:solidFill>
                  <a:srgbClr val="1A3B64"/>
                </a:solidFill>
                <a:latin typeface="【嵐】皎月体" panose="020B0604000101010104" pitchFamily="34" charset="-122"/>
                <a:ea typeface="【嵐】皎月体" panose="020B0604000101010104" pitchFamily="34" charset="-122"/>
                <a:cs typeface="【何尼玛】扭曲体" panose="020B0604000101010104" pitchFamily="50" charset="-128"/>
              </a:rPr>
              <a:t>（亲密</a:t>
            </a:r>
            <a:r>
              <a:rPr lang="en-US" altLang="zh-CN" sz="2000" b="1" dirty="0">
                <a:solidFill>
                  <a:srgbClr val="1A3B64"/>
                </a:solidFill>
                <a:latin typeface="【嵐】皎月体" panose="020B0604000101010104" pitchFamily="34" charset="-122"/>
                <a:ea typeface="【嵐】皎月体" panose="020B0604000101010104" pitchFamily="34" charset="-122"/>
                <a:cs typeface="【何尼玛】扭曲体" panose="020B0604000101010104" pitchFamily="50" charset="-128"/>
              </a:rPr>
              <a:t>+</a:t>
            </a:r>
            <a:r>
              <a:rPr lang="zh-CN" altLang="en-US" sz="2000" b="1" dirty="0">
                <a:solidFill>
                  <a:srgbClr val="1A3B64"/>
                </a:solidFill>
                <a:latin typeface="【嵐】皎月体" panose="020B0604000101010104" pitchFamily="34" charset="-122"/>
                <a:ea typeface="【嵐】皎月体" panose="020B0604000101010104" pitchFamily="34" charset="-122"/>
                <a:cs typeface="【何尼玛】扭曲体" panose="020B0604000101010104" pitchFamily="50" charset="-128"/>
              </a:rPr>
              <a:t>激情</a:t>
            </a:r>
            <a:r>
              <a:rPr lang="en-US" altLang="zh-CN" sz="2000" b="1" dirty="0">
                <a:solidFill>
                  <a:srgbClr val="1A3B64"/>
                </a:solidFill>
                <a:latin typeface="【嵐】皎月体" panose="020B0604000101010104" pitchFamily="34" charset="-122"/>
                <a:ea typeface="【嵐】皎月体" panose="020B0604000101010104" pitchFamily="34" charset="-122"/>
                <a:cs typeface="【何尼玛】扭曲体" panose="020B0604000101010104" pitchFamily="50" charset="-128"/>
              </a:rPr>
              <a:t>+</a:t>
            </a:r>
            <a:r>
              <a:rPr lang="zh-CN" altLang="en-US" sz="2000" b="1" dirty="0">
                <a:solidFill>
                  <a:srgbClr val="1A3B64"/>
                </a:solidFill>
                <a:latin typeface="【嵐】皎月体" panose="020B0604000101010104" pitchFamily="34" charset="-122"/>
                <a:ea typeface="【嵐】皎月体" panose="020B0604000101010104" pitchFamily="34" charset="-122"/>
                <a:cs typeface="【何尼玛】扭曲体" panose="020B0604000101010104" pitchFamily="50" charset="-128"/>
              </a:rPr>
              <a:t>承诺）</a:t>
            </a:r>
          </a:p>
        </p:txBody>
      </p:sp>
    </p:spTree>
    <p:extLst>
      <p:ext uri="{BB962C8B-B14F-4D97-AF65-F5344CB8AC3E}">
        <p14:creationId xmlns:p14="http://schemas.microsoft.com/office/powerpoint/2010/main" val="1959503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1">
            <a:extLst>
              <a:ext uri="{FF2B5EF4-FFF2-40B4-BE49-F238E27FC236}">
                <a16:creationId xmlns:a16="http://schemas.microsoft.com/office/drawing/2014/main" id="{4EE598B9-5E4C-4055-937B-34CBD7565C93}"/>
              </a:ext>
            </a:extLst>
          </p:cNvPr>
          <p:cNvGrpSpPr/>
          <p:nvPr/>
        </p:nvGrpSpPr>
        <p:grpSpPr>
          <a:xfrm rot="208295">
            <a:off x="-253289" y="-390192"/>
            <a:ext cx="12682519" cy="1724883"/>
            <a:chOff x="-253289" y="-390192"/>
            <a:chExt cx="12682519" cy="1724883"/>
          </a:xfrm>
        </p:grpSpPr>
        <p:sp>
          <p:nvSpPr>
            <p:cNvPr id="10" name="任意多边形 2">
              <a:extLst>
                <a:ext uri="{FF2B5EF4-FFF2-40B4-BE49-F238E27FC236}">
                  <a16:creationId xmlns:a16="http://schemas.microsoft.com/office/drawing/2014/main" id="{71F192B5-5264-4AE4-BD4F-31CD4E7522E6}"/>
                </a:ext>
              </a:extLst>
            </p:cNvPr>
            <p:cNvSpPr/>
            <p:nvPr/>
          </p:nvSpPr>
          <p:spPr>
            <a:xfrm rot="21395224">
              <a:off x="-253289" y="-390192"/>
              <a:ext cx="12682519" cy="1369454"/>
            </a:xfrm>
            <a:custGeom>
              <a:avLst/>
              <a:gdLst>
                <a:gd name="connsiteX0" fmla="*/ 1644665 w 12682519"/>
                <a:gd name="connsiteY0" fmla="*/ 1359223 h 1369454"/>
                <a:gd name="connsiteX1" fmla="*/ 1644690 w 12682519"/>
                <a:gd name="connsiteY1" fmla="*/ 1367663 h 1369454"/>
                <a:gd name="connsiteX2" fmla="*/ 1028960 w 12682519"/>
                <a:gd name="connsiteY2" fmla="*/ 1369454 h 1369454"/>
                <a:gd name="connsiteX3" fmla="*/ 1028930 w 12682519"/>
                <a:gd name="connsiteY3" fmla="*/ 1359223 h 1369454"/>
                <a:gd name="connsiteX4" fmla="*/ 12682519 w 12682519"/>
                <a:gd name="connsiteY4" fmla="*/ 0 h 1369454"/>
                <a:gd name="connsiteX5" fmla="*/ 12682519 w 12682519"/>
                <a:gd name="connsiteY5" fmla="*/ 1359223 h 1369454"/>
                <a:gd name="connsiteX6" fmla="*/ 1644665 w 12682519"/>
                <a:gd name="connsiteY6" fmla="*/ 1359223 h 1369454"/>
                <a:gd name="connsiteX7" fmla="*/ 1643043 w 12682519"/>
                <a:gd name="connsiteY7" fmla="*/ 801553 h 1369454"/>
                <a:gd name="connsiteX8" fmla="*/ 1334698 w 12682519"/>
                <a:gd name="connsiteY8" fmla="*/ 637353 h 1369454"/>
                <a:gd name="connsiteX9" fmla="*/ 1027313 w 12682519"/>
                <a:gd name="connsiteY9" fmla="*/ 803344 h 1369454"/>
                <a:gd name="connsiteX10" fmla="*/ 1028930 w 12682519"/>
                <a:gd name="connsiteY10" fmla="*/ 1359223 h 1369454"/>
                <a:gd name="connsiteX11" fmla="*/ 0 w 12682519"/>
                <a:gd name="connsiteY11" fmla="*/ 1359223 h 1369454"/>
                <a:gd name="connsiteX12" fmla="*/ 0 w 12682519"/>
                <a:gd name="connsiteY12" fmla="*/ 0 h 1369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682519" h="1369454">
                  <a:moveTo>
                    <a:pt x="1644665" y="1359223"/>
                  </a:moveTo>
                  <a:lnTo>
                    <a:pt x="1644690" y="1367663"/>
                  </a:lnTo>
                  <a:lnTo>
                    <a:pt x="1028960" y="1369454"/>
                  </a:lnTo>
                  <a:lnTo>
                    <a:pt x="1028930" y="1359223"/>
                  </a:lnTo>
                  <a:close/>
                  <a:moveTo>
                    <a:pt x="12682519" y="0"/>
                  </a:moveTo>
                  <a:lnTo>
                    <a:pt x="12682519" y="1359223"/>
                  </a:lnTo>
                  <a:lnTo>
                    <a:pt x="1644665" y="1359223"/>
                  </a:lnTo>
                  <a:lnTo>
                    <a:pt x="1643043" y="801553"/>
                  </a:lnTo>
                  <a:lnTo>
                    <a:pt x="1334698" y="637353"/>
                  </a:lnTo>
                  <a:lnTo>
                    <a:pt x="1027313" y="803344"/>
                  </a:lnTo>
                  <a:lnTo>
                    <a:pt x="1028930" y="1359223"/>
                  </a:lnTo>
                  <a:lnTo>
                    <a:pt x="0" y="1359223"/>
                  </a:lnTo>
                  <a:lnTo>
                    <a:pt x="0" y="0"/>
                  </a:lnTo>
                  <a:close/>
                </a:path>
              </a:pathLst>
            </a:custGeom>
            <a:solidFill>
              <a:srgbClr val="F6C1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文本框 3">
              <a:extLst>
                <a:ext uri="{FF2B5EF4-FFF2-40B4-BE49-F238E27FC236}">
                  <a16:creationId xmlns:a16="http://schemas.microsoft.com/office/drawing/2014/main" id="{677CBD4D-23B2-4D9C-A741-4B722C101513}"/>
                </a:ext>
              </a:extLst>
            </p:cNvPr>
            <p:cNvSpPr txBox="1"/>
            <p:nvPr/>
          </p:nvSpPr>
          <p:spPr>
            <a:xfrm rot="21416591">
              <a:off x="852051" y="626805"/>
              <a:ext cx="516488" cy="707886"/>
            </a:xfrm>
            <a:prstGeom prst="rect">
              <a:avLst/>
            </a:prstGeom>
            <a:noFill/>
          </p:spPr>
          <p:txBody>
            <a:bodyPr wrap="none" rtlCol="0">
              <a:spAutoFit/>
            </a:bodyPr>
            <a:lstStyle/>
            <a:p>
              <a:r>
                <a:rPr lang="en-US" altLang="zh-CN" sz="4000" dirty="0">
                  <a:solidFill>
                    <a:srgbClr val="F6C100"/>
                  </a:solidFill>
                  <a:effectLst>
                    <a:outerShdw blurRad="38100" dist="38100" dir="2700000" algn="tl">
                      <a:srgbClr val="000000">
                        <a:alpha val="43137"/>
                      </a:srgbClr>
                    </a:outerShdw>
                  </a:effectLst>
                  <a:latin typeface="Broadway" panose="04040905080B02020502" pitchFamily="82" charset="0"/>
                  <a:ea typeface="方正喵呜体" panose="02010600010101010101" pitchFamily="2" charset="-122"/>
                </a:rPr>
                <a:t>1</a:t>
              </a:r>
              <a:endParaRPr lang="zh-CN" altLang="en-US" sz="4000" dirty="0">
                <a:solidFill>
                  <a:srgbClr val="F6C100"/>
                </a:solidFill>
                <a:effectLst>
                  <a:outerShdw blurRad="38100" dist="38100" dir="2700000" algn="tl">
                    <a:srgbClr val="000000">
                      <a:alpha val="43137"/>
                    </a:srgbClr>
                  </a:outerShdw>
                </a:effectLst>
                <a:latin typeface="Broadway" panose="04040905080B02020502" pitchFamily="82" charset="0"/>
                <a:ea typeface="方正喵呜体" panose="02010600010101010101" pitchFamily="2" charset="-122"/>
              </a:endParaRPr>
            </a:p>
          </p:txBody>
        </p:sp>
      </p:grpSp>
      <p:sp>
        <p:nvSpPr>
          <p:cNvPr id="5" name="矩形 4"/>
          <p:cNvSpPr/>
          <p:nvPr/>
        </p:nvSpPr>
        <p:spPr>
          <a:xfrm>
            <a:off x="-161783" y="6094087"/>
            <a:ext cx="12504302" cy="609398"/>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a:extLst>
              <a:ext uri="{FF2B5EF4-FFF2-40B4-BE49-F238E27FC236}">
                <a16:creationId xmlns:a16="http://schemas.microsoft.com/office/drawing/2014/main" id="{67AB67F6-D478-48B5-B230-BB6179299694}"/>
              </a:ext>
            </a:extLst>
          </p:cNvPr>
          <p:cNvSpPr txBox="1"/>
          <p:nvPr/>
        </p:nvSpPr>
        <p:spPr>
          <a:xfrm>
            <a:off x="1542073" y="2522482"/>
            <a:ext cx="7598555" cy="2492990"/>
          </a:xfrm>
          <a:prstGeom prst="rect">
            <a:avLst/>
          </a:prstGeom>
          <a:noFill/>
        </p:spPr>
        <p:txBody>
          <a:bodyPr wrap="none" rtlCol="0">
            <a:spAutoFit/>
          </a:bodyPr>
          <a:lstStyle/>
          <a:p>
            <a:r>
              <a:rPr lang="zh-CN" altLang="en-US" sz="3600" b="1" dirty="0">
                <a:latin typeface="+mn-ea"/>
              </a:rPr>
              <a:t>爱情是 </a:t>
            </a:r>
            <a:endParaRPr lang="en-US" altLang="zh-CN" sz="3600" b="1" dirty="0">
              <a:latin typeface="+mn-ea"/>
            </a:endParaRPr>
          </a:p>
          <a:p>
            <a:r>
              <a:rPr lang="zh-CN" altLang="en-US" sz="3600" b="1" dirty="0">
                <a:latin typeface="+mn-ea"/>
              </a:rPr>
              <a:t>包含</a:t>
            </a:r>
            <a:r>
              <a:rPr lang="zh-CN" altLang="en-US" sz="3600" b="1" dirty="0">
                <a:highlight>
                  <a:srgbClr val="F6C100"/>
                </a:highlight>
                <a:latin typeface="+mn-ea"/>
              </a:rPr>
              <a:t>亲密感</a:t>
            </a:r>
            <a:r>
              <a:rPr lang="zh-CN" altLang="en-US" sz="3600" b="1" dirty="0">
                <a:latin typeface="+mn-ea"/>
              </a:rPr>
              <a:t>，</a:t>
            </a:r>
            <a:r>
              <a:rPr lang="zh-CN" altLang="en-US" sz="3600" b="1" dirty="0">
                <a:highlight>
                  <a:srgbClr val="F6C100"/>
                </a:highlight>
                <a:latin typeface="+mn-ea"/>
              </a:rPr>
              <a:t>激情</a:t>
            </a:r>
            <a:r>
              <a:rPr lang="zh-CN" altLang="en-US" sz="3600" b="1" dirty="0">
                <a:latin typeface="+mn-ea"/>
              </a:rPr>
              <a:t>，</a:t>
            </a:r>
            <a:r>
              <a:rPr lang="zh-CN" altLang="en-US" sz="3600" b="1" dirty="0">
                <a:highlight>
                  <a:srgbClr val="F6C100"/>
                </a:highlight>
                <a:latin typeface="+mn-ea"/>
              </a:rPr>
              <a:t>承诺</a:t>
            </a:r>
            <a:r>
              <a:rPr lang="zh-CN" altLang="en-US" sz="3600" b="1" dirty="0">
                <a:latin typeface="+mn-ea"/>
              </a:rPr>
              <a:t>中</a:t>
            </a:r>
            <a:endParaRPr lang="en-US" altLang="zh-CN" sz="3600" b="1" dirty="0">
              <a:latin typeface="+mn-ea"/>
            </a:endParaRPr>
          </a:p>
          <a:p>
            <a:r>
              <a:rPr lang="zh-CN" altLang="en-US" sz="3600" b="1" dirty="0">
                <a:latin typeface="+mn-ea"/>
              </a:rPr>
              <a:t>任意</a:t>
            </a:r>
            <a:r>
              <a:rPr lang="en-US" altLang="zh-CN" sz="3600" b="1" dirty="0">
                <a:latin typeface="+mn-ea"/>
              </a:rPr>
              <a:t>2</a:t>
            </a:r>
            <a:r>
              <a:rPr lang="zh-CN" altLang="en-US" sz="3600" b="1" dirty="0">
                <a:latin typeface="+mn-ea"/>
              </a:rPr>
              <a:t>个或</a:t>
            </a:r>
            <a:r>
              <a:rPr lang="en-US" altLang="zh-CN" sz="3600" b="1" dirty="0">
                <a:latin typeface="+mn-ea"/>
              </a:rPr>
              <a:t>2</a:t>
            </a:r>
            <a:r>
              <a:rPr lang="zh-CN" altLang="en-US" sz="3600" b="1" dirty="0">
                <a:latin typeface="+mn-ea"/>
              </a:rPr>
              <a:t>个以上元素的一段关系。</a:t>
            </a:r>
            <a:endParaRPr lang="en-US" altLang="zh-CN" sz="3600" b="1" dirty="0">
              <a:latin typeface="+mn-ea"/>
            </a:endParaRPr>
          </a:p>
          <a:p>
            <a:pPr marL="285750" indent="-285750">
              <a:buFont typeface="Arial" panose="020B0604020202020204" pitchFamily="34" charset="0"/>
              <a:buChar char="•"/>
            </a:pPr>
            <a:endParaRPr lang="en-US" altLang="zh-CN" sz="2400" b="1" dirty="0">
              <a:latin typeface="+mn-ea"/>
            </a:endParaRPr>
          </a:p>
          <a:p>
            <a:endParaRPr lang="en-US" altLang="zh-CN" sz="2400" b="1" dirty="0">
              <a:latin typeface="+mn-ea"/>
            </a:endParaRPr>
          </a:p>
        </p:txBody>
      </p:sp>
      <p:sp>
        <p:nvSpPr>
          <p:cNvPr id="15" name="文本框 17">
            <a:extLst>
              <a:ext uri="{FF2B5EF4-FFF2-40B4-BE49-F238E27FC236}">
                <a16:creationId xmlns:a16="http://schemas.microsoft.com/office/drawing/2014/main" id="{E3664F63-BB86-4BD8-901F-C89BE144678E}"/>
              </a:ext>
            </a:extLst>
          </p:cNvPr>
          <p:cNvSpPr txBox="1"/>
          <p:nvPr/>
        </p:nvSpPr>
        <p:spPr>
          <a:xfrm>
            <a:off x="5134760" y="510983"/>
            <a:ext cx="906017" cy="523220"/>
          </a:xfrm>
          <a:prstGeom prst="rect">
            <a:avLst/>
          </a:prstGeom>
          <a:noFill/>
        </p:spPr>
        <p:txBody>
          <a:bodyPr wrap="none" rtlCol="0">
            <a:spAutoFit/>
          </a:bodyPr>
          <a:lstStyle/>
          <a:p>
            <a:r>
              <a:rPr lang="zh-CN" altLang="en-US" sz="2800" b="1" dirty="0">
                <a:ln w="0"/>
                <a:latin typeface="Algerian" panose="04020705040A02060702" pitchFamily="82" charset="0"/>
              </a:rPr>
              <a:t>小结</a:t>
            </a:r>
          </a:p>
        </p:txBody>
      </p:sp>
      <p:sp>
        <p:nvSpPr>
          <p:cNvPr id="18" name="文本框 23">
            <a:extLst>
              <a:ext uri="{FF2B5EF4-FFF2-40B4-BE49-F238E27FC236}">
                <a16:creationId xmlns:a16="http://schemas.microsoft.com/office/drawing/2014/main" id="{B31657AF-86C6-4234-98BD-D0ADEA367A78}"/>
              </a:ext>
            </a:extLst>
          </p:cNvPr>
          <p:cNvSpPr txBox="1"/>
          <p:nvPr/>
        </p:nvSpPr>
        <p:spPr>
          <a:xfrm>
            <a:off x="1494346" y="89436"/>
            <a:ext cx="3742566" cy="923330"/>
          </a:xfrm>
          <a:prstGeom prst="rect">
            <a:avLst/>
          </a:prstGeom>
          <a:noFill/>
        </p:spPr>
        <p:txBody>
          <a:bodyPr wrap="square" rtlCol="0">
            <a:spAutoFit/>
          </a:bodyPr>
          <a:lstStyle/>
          <a:p>
            <a:pPr>
              <a:tabLst>
                <a:tab pos="4037013" algn="l"/>
              </a:tabLst>
            </a:pPr>
            <a:r>
              <a:rPr lang="zh-CN" altLang="en-US" sz="5400" b="1" dirty="0">
                <a:solidFill>
                  <a:schemeClr val="bg1"/>
                </a:solidFill>
                <a:effectLst>
                  <a:outerShdw blurRad="50800" dist="38100" dir="2700000" algn="tl" rotWithShape="0">
                    <a:prstClr val="black">
                      <a:alpha val="40000"/>
                    </a:prstClr>
                  </a:outerShdw>
                </a:effectLst>
                <a:latin typeface="+mn-ea"/>
              </a:rPr>
              <a:t>什么是爱情</a:t>
            </a:r>
          </a:p>
        </p:txBody>
      </p:sp>
    </p:spTree>
    <p:extLst>
      <p:ext uri="{BB962C8B-B14F-4D97-AF65-F5344CB8AC3E}">
        <p14:creationId xmlns:p14="http://schemas.microsoft.com/office/powerpoint/2010/main" val="4019867407"/>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12497</TotalTime>
  <Words>1776</Words>
  <Application>Microsoft Office PowerPoint</Application>
  <PresentationFormat>ワイド画面</PresentationFormat>
  <Paragraphs>285</Paragraphs>
  <Slides>22</Slides>
  <Notes>3</Notes>
  <HiddenSlides>0</HiddenSlides>
  <MMClips>0</MMClips>
  <ScaleCrop>false</ScaleCrop>
  <HeadingPairs>
    <vt:vector size="6" baseType="variant">
      <vt:variant>
        <vt:lpstr>使用されているフォント</vt:lpstr>
      </vt:variant>
      <vt:variant>
        <vt:i4>15</vt:i4>
      </vt:variant>
      <vt:variant>
        <vt:lpstr>テーマ</vt:lpstr>
      </vt:variant>
      <vt:variant>
        <vt:i4>1</vt:i4>
      </vt:variant>
      <vt:variant>
        <vt:lpstr>スライド タイトル</vt:lpstr>
      </vt:variant>
      <vt:variant>
        <vt:i4>22</vt:i4>
      </vt:variant>
    </vt:vector>
  </HeadingPairs>
  <TitlesOfParts>
    <vt:vector size="38" baseType="lpstr">
      <vt:lpstr>FZFenSTXS-R-GB</vt:lpstr>
      <vt:lpstr>Arial</vt:lpstr>
      <vt:lpstr>Algerian</vt:lpstr>
      <vt:lpstr>Calibri Light</vt:lpstr>
      <vt:lpstr>宋体</vt:lpstr>
      <vt:lpstr>方正喵呜体</vt:lpstr>
      <vt:lpstr>华康俪金黑W8(P)</vt:lpstr>
      <vt:lpstr>Broadway</vt:lpstr>
      <vt:lpstr>Calibri</vt:lpstr>
      <vt:lpstr>【嵐】皎月体</vt:lpstr>
      <vt:lpstr>Aharoni</vt:lpstr>
      <vt:lpstr>Helvetica Neue</vt:lpstr>
      <vt:lpstr>Microsoft YaHei</vt:lpstr>
      <vt:lpstr>STHupo</vt:lpstr>
      <vt:lpstr>游明朝</vt:lpstr>
      <vt:lpstr>Office 主题</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李思彤</dc:creator>
  <cp:lastModifiedBy>戴詩楊</cp:lastModifiedBy>
  <cp:revision>135</cp:revision>
  <dcterms:created xsi:type="dcterms:W3CDTF">2014-01-17T10:19:59Z</dcterms:created>
  <dcterms:modified xsi:type="dcterms:W3CDTF">2021-09-10T09:23:21Z</dcterms:modified>
</cp:coreProperties>
</file>